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58" r:id="rId4"/>
    <p:sldId id="267" r:id="rId5"/>
    <p:sldId id="293" r:id="rId6"/>
    <p:sldId id="301" r:id="rId7"/>
    <p:sldId id="269" r:id="rId8"/>
    <p:sldId id="276" r:id="rId9"/>
    <p:sldId id="287" r:id="rId10"/>
    <p:sldId id="296" r:id="rId11"/>
    <p:sldId id="270" r:id="rId12"/>
    <p:sldId id="272" r:id="rId13"/>
    <p:sldId id="274" r:id="rId14"/>
    <p:sldId id="275" r:id="rId15"/>
    <p:sldId id="298" r:id="rId16"/>
    <p:sldId id="299" r:id="rId17"/>
    <p:sldId id="300" r:id="rId18"/>
    <p:sldId id="285" r:id="rId19"/>
    <p:sldId id="286" r:id="rId2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1211"/>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88104" autoAdjust="0"/>
  </p:normalViewPr>
  <p:slideViewPr>
    <p:cSldViewPr snapToGrid="0">
      <p:cViewPr varScale="1">
        <p:scale>
          <a:sx n="80" d="100"/>
          <a:sy n="80" d="100"/>
        </p:scale>
        <p:origin x="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YI" userId="a4b7b9be6db40bc1" providerId="LiveId" clId="{88EED909-40AD-472F-BD04-E4548B91CD57}"/>
    <pc:docChg chg="undo custSel modSld">
      <pc:chgData name="WEI YI" userId="a4b7b9be6db40bc1" providerId="LiveId" clId="{88EED909-40AD-472F-BD04-E4548B91CD57}" dt="2023-04-19T08:15:57.884" v="151" actId="14100"/>
      <pc:docMkLst>
        <pc:docMk/>
      </pc:docMkLst>
      <pc:sldChg chg="modTransition modAnim">
        <pc:chgData name="WEI YI" userId="a4b7b9be6db40bc1" providerId="LiveId" clId="{88EED909-40AD-472F-BD04-E4548B91CD57}" dt="2023-04-19T06:36:55.798" v="105"/>
        <pc:sldMkLst>
          <pc:docMk/>
          <pc:sldMk cId="0" sldId="258"/>
        </pc:sldMkLst>
      </pc:sldChg>
      <pc:sldChg chg="modSp mod">
        <pc:chgData name="WEI YI" userId="a4b7b9be6db40bc1" providerId="LiveId" clId="{88EED909-40AD-472F-BD04-E4548B91CD57}" dt="2023-04-19T07:54:02.894" v="144"/>
        <pc:sldMkLst>
          <pc:docMk/>
          <pc:sldMk cId="0" sldId="265"/>
        </pc:sldMkLst>
        <pc:spChg chg="mod">
          <ac:chgData name="WEI YI" userId="a4b7b9be6db40bc1" providerId="LiveId" clId="{88EED909-40AD-472F-BD04-E4548B91CD57}" dt="2023-04-19T07:54:02.894" v="144"/>
          <ac:spMkLst>
            <pc:docMk/>
            <pc:sldMk cId="0" sldId="265"/>
            <ac:spMk id="3078" creationId="{7558C9D4-2DA1-5EF6-4823-FC1543B398C0}"/>
          </ac:spMkLst>
        </pc:spChg>
      </pc:sldChg>
      <pc:sldChg chg="addSp modSp mod">
        <pc:chgData name="WEI YI" userId="a4b7b9be6db40bc1" providerId="LiveId" clId="{88EED909-40AD-472F-BD04-E4548B91CD57}" dt="2023-04-19T07:45:42.876" v="125" actId="1582"/>
        <pc:sldMkLst>
          <pc:docMk/>
          <pc:sldMk cId="0" sldId="275"/>
        </pc:sldMkLst>
        <pc:spChg chg="add mod">
          <ac:chgData name="WEI YI" userId="a4b7b9be6db40bc1" providerId="LiveId" clId="{88EED909-40AD-472F-BD04-E4548B91CD57}" dt="2023-04-19T07:45:42.876" v="125" actId="1582"/>
          <ac:spMkLst>
            <pc:docMk/>
            <pc:sldMk cId="0" sldId="275"/>
            <ac:spMk id="2" creationId="{3AC87EED-C3B2-4EDF-881B-50698AA2C69C}"/>
          </ac:spMkLst>
        </pc:spChg>
      </pc:sldChg>
      <pc:sldChg chg="addSp delSp modSp mod">
        <pc:chgData name="WEI YI" userId="a4b7b9be6db40bc1" providerId="LiveId" clId="{88EED909-40AD-472F-BD04-E4548B91CD57}" dt="2023-04-19T06:33:01.898" v="89" actId="1076"/>
        <pc:sldMkLst>
          <pc:docMk/>
          <pc:sldMk cId="2033438871" sldId="287"/>
        </pc:sldMkLst>
        <pc:spChg chg="mod">
          <ac:chgData name="WEI YI" userId="a4b7b9be6db40bc1" providerId="LiveId" clId="{88EED909-40AD-472F-BD04-E4548B91CD57}" dt="2023-04-19T06:30:01.485" v="60" actId="1076"/>
          <ac:spMkLst>
            <pc:docMk/>
            <pc:sldMk cId="2033438871" sldId="287"/>
            <ac:spMk id="13" creationId="{4CE93772-40CE-1944-32F4-332AE3DC3293}"/>
          </ac:spMkLst>
        </pc:spChg>
        <pc:spChg chg="mod topLvl">
          <ac:chgData name="WEI YI" userId="a4b7b9be6db40bc1" providerId="LiveId" clId="{88EED909-40AD-472F-BD04-E4548B91CD57}" dt="2023-04-19T06:32:52.771" v="86" actId="1076"/>
          <ac:spMkLst>
            <pc:docMk/>
            <pc:sldMk cId="2033438871" sldId="287"/>
            <ac:spMk id="17" creationId="{F7C58FBB-EB51-7C2A-FA6A-9CF5C07F5F4C}"/>
          </ac:spMkLst>
        </pc:spChg>
        <pc:spChg chg="mod topLvl">
          <ac:chgData name="WEI YI" userId="a4b7b9be6db40bc1" providerId="LiveId" clId="{88EED909-40AD-472F-BD04-E4548B91CD57}" dt="2023-04-19T06:33:01.898" v="89" actId="1076"/>
          <ac:spMkLst>
            <pc:docMk/>
            <pc:sldMk cId="2033438871" sldId="287"/>
            <ac:spMk id="18" creationId="{04D7D1B3-E0BA-1792-CD5B-0176C74AE1C8}"/>
          </ac:spMkLst>
        </pc:spChg>
        <pc:spChg chg="mod topLvl">
          <ac:chgData name="WEI YI" userId="a4b7b9be6db40bc1" providerId="LiveId" clId="{88EED909-40AD-472F-BD04-E4548B91CD57}" dt="2023-04-19T06:30:40.273" v="68" actId="1076"/>
          <ac:spMkLst>
            <pc:docMk/>
            <pc:sldMk cId="2033438871" sldId="287"/>
            <ac:spMk id="20" creationId="{942DF537-D87A-7E01-B8FF-6F327F7FE909}"/>
          </ac:spMkLst>
        </pc:spChg>
        <pc:spChg chg="mod">
          <ac:chgData name="WEI YI" userId="a4b7b9be6db40bc1" providerId="LiveId" clId="{88EED909-40AD-472F-BD04-E4548B91CD57}" dt="2023-04-19T06:30:35.837" v="67" actId="1076"/>
          <ac:spMkLst>
            <pc:docMk/>
            <pc:sldMk cId="2033438871" sldId="287"/>
            <ac:spMk id="21" creationId="{19625C62-84D2-4AF5-EBDC-9E783C399976}"/>
          </ac:spMkLst>
        </pc:spChg>
        <pc:spChg chg="mod">
          <ac:chgData name="WEI YI" userId="a4b7b9be6db40bc1" providerId="LiveId" clId="{88EED909-40AD-472F-BD04-E4548B91CD57}" dt="2023-04-19T06:30:43.514" v="69" actId="1076"/>
          <ac:spMkLst>
            <pc:docMk/>
            <pc:sldMk cId="2033438871" sldId="287"/>
            <ac:spMk id="23" creationId="{C4509733-44F3-8AD5-C34B-96F16C8CFE9A}"/>
          </ac:spMkLst>
        </pc:spChg>
        <pc:spChg chg="mod topLvl">
          <ac:chgData name="WEI YI" userId="a4b7b9be6db40bc1" providerId="LiveId" clId="{88EED909-40AD-472F-BD04-E4548B91CD57}" dt="2023-04-19T06:30:47.958" v="70" actId="1076"/>
          <ac:spMkLst>
            <pc:docMk/>
            <pc:sldMk cId="2033438871" sldId="287"/>
            <ac:spMk id="28" creationId="{978C9363-FD64-7363-F5CA-D8031D214F44}"/>
          </ac:spMkLst>
        </pc:spChg>
        <pc:spChg chg="mod">
          <ac:chgData name="WEI YI" userId="a4b7b9be6db40bc1" providerId="LiveId" clId="{88EED909-40AD-472F-BD04-E4548B91CD57}" dt="2023-04-19T06:29:15.105" v="50" actId="164"/>
          <ac:spMkLst>
            <pc:docMk/>
            <pc:sldMk cId="2033438871" sldId="287"/>
            <ac:spMk id="33" creationId="{C7246714-F073-5741-B475-7C587AC13DF9}"/>
          </ac:spMkLst>
        </pc:spChg>
        <pc:grpChg chg="add mod">
          <ac:chgData name="WEI YI" userId="a4b7b9be6db40bc1" providerId="LiveId" clId="{88EED909-40AD-472F-BD04-E4548B91CD57}" dt="2023-04-19T06:32:49.067" v="85" actId="1076"/>
          <ac:grpSpMkLst>
            <pc:docMk/>
            <pc:sldMk cId="2033438871" sldId="287"/>
            <ac:grpSpMk id="6" creationId="{7FDB32BC-4BC8-4A00-A8CD-5C2E408FC63A}"/>
          </ac:grpSpMkLst>
        </pc:grpChg>
        <pc:grpChg chg="add del mod">
          <ac:chgData name="WEI YI" userId="a4b7b9be6db40bc1" providerId="LiveId" clId="{88EED909-40AD-472F-BD04-E4548B91CD57}" dt="2023-04-19T06:32:32.805" v="81" actId="165"/>
          <ac:grpSpMkLst>
            <pc:docMk/>
            <pc:sldMk cId="2033438871" sldId="287"/>
            <ac:grpSpMk id="15" creationId="{2364E7F3-6990-4BE0-AAD2-C06E427B6375}"/>
          </ac:grpSpMkLst>
        </pc:grpChg>
        <pc:grpChg chg="mod">
          <ac:chgData name="WEI YI" userId="a4b7b9be6db40bc1" providerId="LiveId" clId="{88EED909-40AD-472F-BD04-E4548B91CD57}" dt="2023-04-19T06:31:02.930" v="73" actId="1076"/>
          <ac:grpSpMkLst>
            <pc:docMk/>
            <pc:sldMk cId="2033438871" sldId="287"/>
            <ac:grpSpMk id="24" creationId="{BF7DEB65-BA50-4AAA-4700-0DC720B6A296}"/>
          </ac:grpSpMkLst>
        </pc:grpChg>
        <pc:grpChg chg="add del mod">
          <ac:chgData name="WEI YI" userId="a4b7b9be6db40bc1" providerId="LiveId" clId="{88EED909-40AD-472F-BD04-E4548B91CD57}" dt="2023-04-19T06:30:21.880" v="63" actId="165"/>
          <ac:grpSpMkLst>
            <pc:docMk/>
            <pc:sldMk cId="2033438871" sldId="287"/>
            <ac:grpSpMk id="29" creationId="{DD521E49-F7F4-4931-B031-2866407A4B27}"/>
          </ac:grpSpMkLst>
        </pc:grpChg>
        <pc:picChg chg="mod topLvl">
          <ac:chgData name="WEI YI" userId="a4b7b9be6db40bc1" providerId="LiveId" clId="{88EED909-40AD-472F-BD04-E4548B91CD57}" dt="2023-04-19T06:32:35.429" v="82" actId="1076"/>
          <ac:picMkLst>
            <pc:docMk/>
            <pc:sldMk cId="2033438871" sldId="287"/>
            <ac:picMk id="3" creationId="{EA2260A7-5365-908B-25E8-FB754ACCDE52}"/>
          </ac:picMkLst>
        </pc:picChg>
        <pc:picChg chg="mod topLvl">
          <ac:chgData name="WEI YI" userId="a4b7b9be6db40bc1" providerId="LiveId" clId="{88EED909-40AD-472F-BD04-E4548B91CD57}" dt="2023-04-19T06:32:58.093" v="88" actId="1076"/>
          <ac:picMkLst>
            <pc:docMk/>
            <pc:sldMk cId="2033438871" sldId="287"/>
            <ac:picMk id="5" creationId="{AC193493-B20E-8EF5-98EB-B024C81F82FD}"/>
          </ac:picMkLst>
        </pc:picChg>
        <pc:picChg chg="mod">
          <ac:chgData name="WEI YI" userId="a4b7b9be6db40bc1" providerId="LiveId" clId="{88EED909-40AD-472F-BD04-E4548B91CD57}" dt="2023-04-19T06:29:15.105" v="50" actId="164"/>
          <ac:picMkLst>
            <pc:docMk/>
            <pc:sldMk cId="2033438871" sldId="287"/>
            <ac:picMk id="30" creationId="{2EBBFB33-89B2-4C50-F418-4360630A0942}"/>
          </ac:picMkLst>
        </pc:picChg>
        <pc:cxnChg chg="mod">
          <ac:chgData name="WEI YI" userId="a4b7b9be6db40bc1" providerId="LiveId" clId="{88EED909-40AD-472F-BD04-E4548B91CD57}" dt="2023-04-19T06:29:15.105" v="50" actId="164"/>
          <ac:cxnSpMkLst>
            <pc:docMk/>
            <pc:sldMk cId="2033438871" sldId="287"/>
            <ac:cxnSpMk id="32" creationId="{900E7029-15DC-98B2-3AB7-E9C952EF3CB7}"/>
          </ac:cxnSpMkLst>
        </pc:cxnChg>
      </pc:sldChg>
      <pc:sldChg chg="modSp mod">
        <pc:chgData name="WEI YI" userId="a4b7b9be6db40bc1" providerId="LiveId" clId="{88EED909-40AD-472F-BD04-E4548B91CD57}" dt="2023-04-19T07:53:19.006" v="126" actId="14100"/>
        <pc:sldMkLst>
          <pc:docMk/>
          <pc:sldMk cId="824344760" sldId="288"/>
        </pc:sldMkLst>
        <pc:spChg chg="mod">
          <ac:chgData name="WEI YI" userId="a4b7b9be6db40bc1" providerId="LiveId" clId="{88EED909-40AD-472F-BD04-E4548B91CD57}" dt="2023-04-19T07:53:19.006" v="126" actId="14100"/>
          <ac:spMkLst>
            <pc:docMk/>
            <pc:sldMk cId="824344760" sldId="288"/>
            <ac:spMk id="3" creationId="{C83DF500-CEE7-306D-FFBF-ADE2DBF274DD}"/>
          </ac:spMkLst>
        </pc:spChg>
      </pc:sldChg>
      <pc:sldChg chg="modSp mod">
        <pc:chgData name="WEI YI" userId="a4b7b9be6db40bc1" providerId="LiveId" clId="{88EED909-40AD-472F-BD04-E4548B91CD57}" dt="2023-04-19T08:15:57.884" v="151" actId="14100"/>
        <pc:sldMkLst>
          <pc:docMk/>
          <pc:sldMk cId="883675473" sldId="289"/>
        </pc:sldMkLst>
        <pc:spChg chg="mod">
          <ac:chgData name="WEI YI" userId="a4b7b9be6db40bc1" providerId="LiveId" clId="{88EED909-40AD-472F-BD04-E4548B91CD57}" dt="2023-04-19T08:15:57.884" v="151" actId="14100"/>
          <ac:spMkLst>
            <pc:docMk/>
            <pc:sldMk cId="883675473" sldId="289"/>
            <ac:spMk id="17" creationId="{72410546-680C-448B-3933-3E7A3FFCE78B}"/>
          </ac:spMkLst>
        </pc:spChg>
      </pc:sldChg>
      <pc:sldChg chg="modSp mod">
        <pc:chgData name="WEI YI" userId="a4b7b9be6db40bc1" providerId="LiveId" clId="{88EED909-40AD-472F-BD04-E4548B91CD57}" dt="2023-04-19T07:55:38.404" v="150" actId="1076"/>
        <pc:sldMkLst>
          <pc:docMk/>
          <pc:sldMk cId="1212473605" sldId="290"/>
        </pc:sldMkLst>
        <pc:spChg chg="mod">
          <ac:chgData name="WEI YI" userId="a4b7b9be6db40bc1" providerId="LiveId" clId="{88EED909-40AD-472F-BD04-E4548B91CD57}" dt="2023-04-19T07:13:10.842" v="120" actId="1076"/>
          <ac:spMkLst>
            <pc:docMk/>
            <pc:sldMk cId="1212473605" sldId="290"/>
            <ac:spMk id="3" creationId="{E440C08F-06A0-D1D9-F213-A25FAEFB42E1}"/>
          </ac:spMkLst>
        </pc:spChg>
        <pc:spChg chg="mod">
          <ac:chgData name="WEI YI" userId="a4b7b9be6db40bc1" providerId="LiveId" clId="{88EED909-40AD-472F-BD04-E4548B91CD57}" dt="2023-04-19T07:55:28.350" v="147" actId="1076"/>
          <ac:spMkLst>
            <pc:docMk/>
            <pc:sldMk cId="1212473605" sldId="290"/>
            <ac:spMk id="5" creationId="{CBCAD11D-DE2A-1FED-B76F-CD5BE1DFBE0C}"/>
          </ac:spMkLst>
        </pc:spChg>
        <pc:spChg chg="mod">
          <ac:chgData name="WEI YI" userId="a4b7b9be6db40bc1" providerId="LiveId" clId="{88EED909-40AD-472F-BD04-E4548B91CD57}" dt="2023-04-19T07:55:24.766" v="146" actId="1076"/>
          <ac:spMkLst>
            <pc:docMk/>
            <pc:sldMk cId="1212473605" sldId="290"/>
            <ac:spMk id="12" creationId="{E64D18EF-C91D-32C9-8FF7-0DF85CDD618D}"/>
          </ac:spMkLst>
        </pc:spChg>
        <pc:spChg chg="mod">
          <ac:chgData name="WEI YI" userId="a4b7b9be6db40bc1" providerId="LiveId" clId="{88EED909-40AD-472F-BD04-E4548B91CD57}" dt="2023-04-19T07:55:31.307" v="148" actId="1076"/>
          <ac:spMkLst>
            <pc:docMk/>
            <pc:sldMk cId="1212473605" sldId="290"/>
            <ac:spMk id="13" creationId="{27EF5A33-232B-06B1-3D11-C43B46248CC2}"/>
          </ac:spMkLst>
        </pc:spChg>
        <pc:spChg chg="mod">
          <ac:chgData name="WEI YI" userId="a4b7b9be6db40bc1" providerId="LiveId" clId="{88EED909-40AD-472F-BD04-E4548B91CD57}" dt="2023-04-19T07:55:34.458" v="149" actId="1076"/>
          <ac:spMkLst>
            <pc:docMk/>
            <pc:sldMk cId="1212473605" sldId="290"/>
            <ac:spMk id="14" creationId="{75A29353-E769-2B28-EA9C-8BC22E893E92}"/>
          </ac:spMkLst>
        </pc:spChg>
        <pc:spChg chg="mod">
          <ac:chgData name="WEI YI" userId="a4b7b9be6db40bc1" providerId="LiveId" clId="{88EED909-40AD-472F-BD04-E4548B91CD57}" dt="2023-04-19T07:55:38.404" v="150" actId="1076"/>
          <ac:spMkLst>
            <pc:docMk/>
            <pc:sldMk cId="1212473605" sldId="290"/>
            <ac:spMk id="15" creationId="{6DE1542F-6693-5A9E-A984-A7A3F0374DCB}"/>
          </ac:spMkLst>
        </pc:spChg>
      </pc:sldChg>
      <pc:sldChg chg="modSp mod modAnim">
        <pc:chgData name="WEI YI" userId="a4b7b9be6db40bc1" providerId="LiveId" clId="{88EED909-40AD-472F-BD04-E4548B91CD57}" dt="2023-04-19T06:36:31.393" v="100"/>
        <pc:sldMkLst>
          <pc:docMk/>
          <pc:sldMk cId="2253401422" sldId="293"/>
        </pc:sldMkLst>
        <pc:spChg chg="mod">
          <ac:chgData name="WEI YI" userId="a4b7b9be6db40bc1" providerId="LiveId" clId="{88EED909-40AD-472F-BD04-E4548B91CD57}" dt="2023-04-19T05:13:26.806" v="7" actId="1076"/>
          <ac:spMkLst>
            <pc:docMk/>
            <pc:sldMk cId="2253401422" sldId="293"/>
            <ac:spMk id="3" creationId="{8BF837AC-5FD5-5848-CE64-3DD4C943E21F}"/>
          </ac:spMkLst>
        </pc:spChg>
        <pc:spChg chg="mod">
          <ac:chgData name="WEI YI" userId="a4b7b9be6db40bc1" providerId="LiveId" clId="{88EED909-40AD-472F-BD04-E4548B91CD57}" dt="2023-04-19T05:13:26.806" v="7" actId="1076"/>
          <ac:spMkLst>
            <pc:docMk/>
            <pc:sldMk cId="2253401422" sldId="293"/>
            <ac:spMk id="6" creationId="{23A71ECE-76BC-49AE-AA0E-BF2565FF062B}"/>
          </ac:spMkLst>
        </pc:spChg>
        <pc:spChg chg="mod">
          <ac:chgData name="WEI YI" userId="a4b7b9be6db40bc1" providerId="LiveId" clId="{88EED909-40AD-472F-BD04-E4548B91CD57}" dt="2023-04-19T05:13:26.806" v="7" actId="1076"/>
          <ac:spMkLst>
            <pc:docMk/>
            <pc:sldMk cId="2253401422" sldId="293"/>
            <ac:spMk id="7" creationId="{63AAC07D-6F1D-C829-28A6-6199E81C7C05}"/>
          </ac:spMkLst>
        </pc:spChg>
        <pc:spChg chg="mod">
          <ac:chgData name="WEI YI" userId="a4b7b9be6db40bc1" providerId="LiveId" clId="{88EED909-40AD-472F-BD04-E4548B91CD57}" dt="2023-04-19T05:13:26.806" v="7" actId="1076"/>
          <ac:spMkLst>
            <pc:docMk/>
            <pc:sldMk cId="2253401422" sldId="293"/>
            <ac:spMk id="8" creationId="{203A72F4-1A53-4A4C-2383-60E54B4669E7}"/>
          </ac:spMkLst>
        </pc:spChg>
        <pc:spChg chg="mod">
          <ac:chgData name="WEI YI" userId="a4b7b9be6db40bc1" providerId="LiveId" clId="{88EED909-40AD-472F-BD04-E4548B91CD57}" dt="2023-04-19T05:18:57.483" v="18" actId="1037"/>
          <ac:spMkLst>
            <pc:docMk/>
            <pc:sldMk cId="2253401422" sldId="293"/>
            <ac:spMk id="16" creationId="{0467F964-9E55-339F-E6B9-1BF750CAA879}"/>
          </ac:spMkLst>
        </pc:spChg>
        <pc:spChg chg="mod">
          <ac:chgData name="WEI YI" userId="a4b7b9be6db40bc1" providerId="LiveId" clId="{88EED909-40AD-472F-BD04-E4548B91CD57}" dt="2023-04-19T05:18:57.483" v="18" actId="1037"/>
          <ac:spMkLst>
            <pc:docMk/>
            <pc:sldMk cId="2253401422" sldId="293"/>
            <ac:spMk id="17" creationId="{6F5224CB-6493-CFEC-D9D6-C28F6EE2653D}"/>
          </ac:spMkLst>
        </pc:spChg>
        <pc:spChg chg="mod">
          <ac:chgData name="WEI YI" userId="a4b7b9be6db40bc1" providerId="LiveId" clId="{88EED909-40AD-472F-BD04-E4548B91CD57}" dt="2023-04-19T05:13:26.806" v="7" actId="1076"/>
          <ac:spMkLst>
            <pc:docMk/>
            <pc:sldMk cId="2253401422" sldId="293"/>
            <ac:spMk id="18" creationId="{7B7660BE-E8E7-3FF8-7A58-84CEFC044D05}"/>
          </ac:spMkLst>
        </pc:spChg>
        <pc:spChg chg="mod">
          <ac:chgData name="WEI YI" userId="a4b7b9be6db40bc1" providerId="LiveId" clId="{88EED909-40AD-472F-BD04-E4548B91CD57}" dt="2023-04-19T05:19:05.207" v="19" actId="1076"/>
          <ac:spMkLst>
            <pc:docMk/>
            <pc:sldMk cId="2253401422" sldId="293"/>
            <ac:spMk id="19" creationId="{86A44A70-85F1-9870-8A7C-EE2E920B3B91}"/>
          </ac:spMkLst>
        </pc:spChg>
        <pc:spChg chg="mod">
          <ac:chgData name="WEI YI" userId="a4b7b9be6db40bc1" providerId="LiveId" clId="{88EED909-40AD-472F-BD04-E4548B91CD57}" dt="2023-04-19T05:13:26.806" v="7" actId="1076"/>
          <ac:spMkLst>
            <pc:docMk/>
            <pc:sldMk cId="2253401422" sldId="293"/>
            <ac:spMk id="20" creationId="{91258C26-A5D0-80FF-3AB6-B6C2607F04E9}"/>
          </ac:spMkLst>
        </pc:spChg>
        <pc:spChg chg="mod">
          <ac:chgData name="WEI YI" userId="a4b7b9be6db40bc1" providerId="LiveId" clId="{88EED909-40AD-472F-BD04-E4548B91CD57}" dt="2023-04-19T05:13:02.645" v="5" actId="1076"/>
          <ac:spMkLst>
            <pc:docMk/>
            <pc:sldMk cId="2253401422" sldId="293"/>
            <ac:spMk id="22" creationId="{9D4A3D67-A836-1F90-7716-A1C1AF140765}"/>
          </ac:spMkLst>
        </pc:spChg>
        <pc:spChg chg="mod">
          <ac:chgData name="WEI YI" userId="a4b7b9be6db40bc1" providerId="LiveId" clId="{88EED909-40AD-472F-BD04-E4548B91CD57}" dt="2023-04-19T05:26:01.305" v="20" actId="207"/>
          <ac:spMkLst>
            <pc:docMk/>
            <pc:sldMk cId="2253401422" sldId="293"/>
            <ac:spMk id="23" creationId="{85299669-D760-6EEB-13C8-F12A9AAF4969}"/>
          </ac:spMkLst>
        </pc:spChg>
        <pc:grpChg chg="mod">
          <ac:chgData name="WEI YI" userId="a4b7b9be6db40bc1" providerId="LiveId" clId="{88EED909-40AD-472F-BD04-E4548B91CD57}" dt="2023-04-19T05:13:26.806" v="7" actId="1076"/>
          <ac:grpSpMkLst>
            <pc:docMk/>
            <pc:sldMk cId="2253401422" sldId="293"/>
            <ac:grpSpMk id="5" creationId="{C60513BB-24F1-495E-5FCD-79C6AC171B3C}"/>
          </ac:grpSpMkLst>
        </pc:grpChg>
      </pc:sldChg>
      <pc:sldChg chg="modSp mod modTransition modAnim">
        <pc:chgData name="WEI YI" userId="a4b7b9be6db40bc1" providerId="LiveId" clId="{88EED909-40AD-472F-BD04-E4548B91CD57}" dt="2023-04-19T07:53:49.804" v="140" actId="20577"/>
        <pc:sldMkLst>
          <pc:docMk/>
          <pc:sldMk cId="0" sldId="296"/>
        </pc:sldMkLst>
        <pc:spChg chg="mod">
          <ac:chgData name="WEI YI" userId="a4b7b9be6db40bc1" providerId="LiveId" clId="{88EED909-40AD-472F-BD04-E4548B91CD57}" dt="2023-04-19T07:53:49.804" v="140" actId="20577"/>
          <ac:spMkLst>
            <pc:docMk/>
            <pc:sldMk cId="0" sldId="296"/>
            <ac:spMk id="13" creationId="{A8972608-1A5C-E826-1131-7E6BA4D5AF5D}"/>
          </ac:spMkLst>
        </pc:spChg>
      </pc:sldChg>
      <pc:sldChg chg="modSp modTransition modAnim">
        <pc:chgData name="WEI YI" userId="a4b7b9be6db40bc1" providerId="LiveId" clId="{88EED909-40AD-472F-BD04-E4548B91CD57}" dt="2023-04-19T07:53:35.468" v="129"/>
        <pc:sldMkLst>
          <pc:docMk/>
          <pc:sldMk cId="807338041" sldId="297"/>
        </pc:sldMkLst>
        <pc:spChg chg="mod">
          <ac:chgData name="WEI YI" userId="a4b7b9be6db40bc1" providerId="LiveId" clId="{88EED909-40AD-472F-BD04-E4548B91CD57}" dt="2023-04-19T07:53:35.468" v="129"/>
          <ac:spMkLst>
            <pc:docMk/>
            <pc:sldMk cId="807338041" sldId="297"/>
            <ac:spMk id="13" creationId="{A8972608-1A5C-E826-1131-7E6BA4D5AF5D}"/>
          </ac:spMkLst>
        </pc:spChg>
      </pc:sldChg>
      <pc:sldChg chg="modTransition modAnim">
        <pc:chgData name="WEI YI" userId="a4b7b9be6db40bc1" providerId="LiveId" clId="{88EED909-40AD-472F-BD04-E4548B91CD57}" dt="2023-04-19T06:37:23.626" v="114"/>
        <pc:sldMkLst>
          <pc:docMk/>
          <pc:sldMk cId="4201391680" sldId="298"/>
        </pc:sldMkLst>
      </pc:sldChg>
      <pc:sldChg chg="modSp mod">
        <pc:chgData name="WEI YI" userId="a4b7b9be6db40bc1" providerId="LiveId" clId="{88EED909-40AD-472F-BD04-E4548B91CD57}" dt="2023-04-19T04:29:52.513" v="0" actId="1076"/>
        <pc:sldMkLst>
          <pc:docMk/>
          <pc:sldMk cId="3250141468" sldId="299"/>
        </pc:sldMkLst>
        <pc:spChg chg="mod">
          <ac:chgData name="WEI YI" userId="a4b7b9be6db40bc1" providerId="LiveId" clId="{88EED909-40AD-472F-BD04-E4548B91CD57}" dt="2023-04-19T04:29:52.513" v="0" actId="1076"/>
          <ac:spMkLst>
            <pc:docMk/>
            <pc:sldMk cId="3250141468" sldId="299"/>
            <ac:spMk id="5" creationId="{F5A7E7EF-235B-FBDA-B8D0-5E00E0F375C4}"/>
          </ac:spMkLst>
        </pc:spChg>
      </pc:sldChg>
      <pc:sldChg chg="addSp modSp mod modTransition modAnim">
        <pc:chgData name="WEI YI" userId="a4b7b9be6db40bc1" providerId="LiveId" clId="{88EED909-40AD-472F-BD04-E4548B91CD57}" dt="2023-04-19T06:36:58.360" v="106"/>
        <pc:sldMkLst>
          <pc:docMk/>
          <pc:sldMk cId="691836540" sldId="301"/>
        </pc:sldMkLst>
        <pc:spChg chg="add mod">
          <ac:chgData name="WEI YI" userId="a4b7b9be6db40bc1" providerId="LiveId" clId="{88EED909-40AD-472F-BD04-E4548B91CD57}" dt="2023-04-19T05:29:26.045" v="47" actId="1076"/>
          <ac:spMkLst>
            <pc:docMk/>
            <pc:sldMk cId="691836540" sldId="301"/>
            <ac:spMk id="2" creationId="{4A01EE39-E96F-4E08-8728-41F45383C749}"/>
          </ac:spMkLst>
        </pc:spChg>
        <pc:spChg chg="mod">
          <ac:chgData name="WEI YI" userId="a4b7b9be6db40bc1" providerId="LiveId" clId="{88EED909-40AD-472F-BD04-E4548B91CD57}" dt="2023-04-19T05:28:08.817" v="21" actId="113"/>
          <ac:spMkLst>
            <pc:docMk/>
            <pc:sldMk cId="691836540" sldId="301"/>
            <ac:spMk id="3" creationId="{00000000-0000-0000-0000-000000000000}"/>
          </ac:spMkLst>
        </pc:spChg>
        <pc:picChg chg="mod modCrop">
          <ac:chgData name="WEI YI" userId="a4b7b9be6db40bc1" providerId="LiveId" clId="{88EED909-40AD-472F-BD04-E4548B91CD57}" dt="2023-04-19T05:29:11.300" v="44" actId="732"/>
          <ac:picMkLst>
            <pc:docMk/>
            <pc:sldMk cId="691836540" sldId="301"/>
            <ac:picMk id="5" creationId="{950296C4-531F-48F2-AE44-54E95E5510F8}"/>
          </ac:picMkLst>
        </pc:picChg>
      </pc:sldChg>
    </pc:docChg>
  </pc:docChgLst>
  <pc:docChgLst>
    <pc:chgData name="WEI YI" userId="a4b7b9be6db40bc1" providerId="LiveId" clId="{B69380A3-25FC-4AF6-B051-3FBA63411C82}"/>
    <pc:docChg chg="custSel delSld modSld">
      <pc:chgData name="WEI YI" userId="a4b7b9be6db40bc1" providerId="LiveId" clId="{B69380A3-25FC-4AF6-B051-3FBA63411C82}" dt="2023-04-19T10:23:09.300" v="38" actId="20577"/>
      <pc:docMkLst>
        <pc:docMk/>
      </pc:docMkLst>
      <pc:sldChg chg="delSp modSp mod">
        <pc:chgData name="WEI YI" userId="a4b7b9be6db40bc1" providerId="LiveId" clId="{B69380A3-25FC-4AF6-B051-3FBA63411C82}" dt="2023-04-19T09:11:23.942" v="10" actId="1076"/>
        <pc:sldMkLst>
          <pc:docMk/>
          <pc:sldMk cId="0" sldId="265"/>
        </pc:sldMkLst>
        <pc:spChg chg="mod">
          <ac:chgData name="WEI YI" userId="a4b7b9be6db40bc1" providerId="LiveId" clId="{B69380A3-25FC-4AF6-B051-3FBA63411C82}" dt="2023-04-19T09:11:23.942" v="10" actId="1076"/>
          <ac:spMkLst>
            <pc:docMk/>
            <pc:sldMk cId="0" sldId="265"/>
            <ac:spMk id="14" creationId="{3501E42A-78DC-1322-8B78-2E33725F2419}"/>
          </ac:spMkLst>
        </pc:spChg>
        <pc:spChg chg="del">
          <ac:chgData name="WEI YI" userId="a4b7b9be6db40bc1" providerId="LiveId" clId="{B69380A3-25FC-4AF6-B051-3FBA63411C82}" dt="2023-04-19T09:11:04.325" v="8" actId="478"/>
          <ac:spMkLst>
            <pc:docMk/>
            <pc:sldMk cId="0" sldId="265"/>
            <ac:spMk id="18" creationId="{2DCF2EC6-2E29-8D97-82FC-9E2A5594F8F9}"/>
          </ac:spMkLst>
        </pc:spChg>
        <pc:spChg chg="mod">
          <ac:chgData name="WEI YI" userId="a4b7b9be6db40bc1" providerId="LiveId" clId="{B69380A3-25FC-4AF6-B051-3FBA63411C82}" dt="2023-04-19T09:11:23.942" v="10" actId="1076"/>
          <ac:spMkLst>
            <pc:docMk/>
            <pc:sldMk cId="0" sldId="265"/>
            <ac:spMk id="20" creationId="{EE2AF5B8-8FF0-31C5-1DCD-E34625456A4D}"/>
          </ac:spMkLst>
        </pc:spChg>
        <pc:spChg chg="mod">
          <ac:chgData name="WEI YI" userId="a4b7b9be6db40bc1" providerId="LiveId" clId="{B69380A3-25FC-4AF6-B051-3FBA63411C82}" dt="2023-04-19T09:11:23.942" v="10" actId="1076"/>
          <ac:spMkLst>
            <pc:docMk/>
            <pc:sldMk cId="0" sldId="265"/>
            <ac:spMk id="22" creationId="{7DF09E40-7815-B004-3E71-0186FD29B40D}"/>
          </ac:spMkLst>
        </pc:spChg>
        <pc:spChg chg="mod">
          <ac:chgData name="WEI YI" userId="a4b7b9be6db40bc1" providerId="LiveId" clId="{B69380A3-25FC-4AF6-B051-3FBA63411C82}" dt="2023-04-19T09:11:23.942" v="10" actId="1076"/>
          <ac:spMkLst>
            <pc:docMk/>
            <pc:sldMk cId="0" sldId="265"/>
            <ac:spMk id="3078" creationId="{7558C9D4-2DA1-5EF6-4823-FC1543B398C0}"/>
          </ac:spMkLst>
        </pc:spChg>
      </pc:sldChg>
      <pc:sldChg chg="del">
        <pc:chgData name="WEI YI" userId="a4b7b9be6db40bc1" providerId="LiveId" clId="{B69380A3-25FC-4AF6-B051-3FBA63411C82}" dt="2023-04-19T09:10:47.895" v="3" actId="47"/>
        <pc:sldMkLst>
          <pc:docMk/>
          <pc:sldMk cId="824344760" sldId="288"/>
        </pc:sldMkLst>
      </pc:sldChg>
      <pc:sldChg chg="del">
        <pc:chgData name="WEI YI" userId="a4b7b9be6db40bc1" providerId="LiveId" clId="{B69380A3-25FC-4AF6-B051-3FBA63411C82}" dt="2023-04-19T09:10:49.586" v="5" actId="47"/>
        <pc:sldMkLst>
          <pc:docMk/>
          <pc:sldMk cId="883675473" sldId="289"/>
        </pc:sldMkLst>
      </pc:sldChg>
      <pc:sldChg chg="del">
        <pc:chgData name="WEI YI" userId="a4b7b9be6db40bc1" providerId="LiveId" clId="{B69380A3-25FC-4AF6-B051-3FBA63411C82}" dt="2023-04-19T09:10:48.681" v="4" actId="47"/>
        <pc:sldMkLst>
          <pc:docMk/>
          <pc:sldMk cId="1212473605" sldId="290"/>
        </pc:sldMkLst>
      </pc:sldChg>
      <pc:sldChg chg="modSp mod">
        <pc:chgData name="WEI YI" userId="a4b7b9be6db40bc1" providerId="LiveId" clId="{B69380A3-25FC-4AF6-B051-3FBA63411C82}" dt="2023-04-19T10:23:09.300" v="38" actId="20577"/>
        <pc:sldMkLst>
          <pc:docMk/>
          <pc:sldMk cId="0" sldId="296"/>
        </pc:sldMkLst>
        <pc:spChg chg="mod">
          <ac:chgData name="WEI YI" userId="a4b7b9be6db40bc1" providerId="LiveId" clId="{B69380A3-25FC-4AF6-B051-3FBA63411C82}" dt="2023-04-19T10:23:09.300" v="38" actId="20577"/>
          <ac:spMkLst>
            <pc:docMk/>
            <pc:sldMk cId="0" sldId="296"/>
            <ac:spMk id="12" creationId="{00000000-0000-0000-0000-000000000000}"/>
          </ac:spMkLst>
        </pc:spChg>
      </pc:sldChg>
      <pc:sldChg chg="del">
        <pc:chgData name="WEI YI" userId="a4b7b9be6db40bc1" providerId="LiveId" clId="{B69380A3-25FC-4AF6-B051-3FBA63411C82}" dt="2023-04-19T09:10:45.600" v="2" actId="47"/>
        <pc:sldMkLst>
          <pc:docMk/>
          <pc:sldMk cId="807338041" sldId="297"/>
        </pc:sldMkLst>
      </pc:sldChg>
      <pc:sldChg chg="modSp mod">
        <pc:chgData name="WEI YI" userId="a4b7b9be6db40bc1" providerId="LiveId" clId="{B69380A3-25FC-4AF6-B051-3FBA63411C82}" dt="2023-04-19T09:10:43.120" v="1" actId="20577"/>
        <pc:sldMkLst>
          <pc:docMk/>
          <pc:sldMk cId="4201391680" sldId="298"/>
        </pc:sldMkLst>
        <pc:spChg chg="mod">
          <ac:chgData name="WEI YI" userId="a4b7b9be6db40bc1" providerId="LiveId" clId="{B69380A3-25FC-4AF6-B051-3FBA63411C82}" dt="2023-04-19T09:10:43.120" v="1" actId="20577"/>
          <ac:spMkLst>
            <pc:docMk/>
            <pc:sldMk cId="4201391680" sldId="298"/>
            <ac:spMk id="8" creationId="{00000000-0000-0000-0000-000000000000}"/>
          </ac:spMkLst>
        </pc:spChg>
      </pc:sldChg>
      <pc:sldChg chg="modTransition">
        <pc:chgData name="WEI YI" userId="a4b7b9be6db40bc1" providerId="LiveId" clId="{B69380A3-25FC-4AF6-B051-3FBA63411C82}" dt="2023-04-19T10:03:54.929" v="37"/>
        <pc:sldMkLst>
          <pc:docMk/>
          <pc:sldMk cId="691836540"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6E965-3E38-42B4-844A-375FD18783C3}" type="datetimeFigureOut">
              <a:rPr lang="zh-CN" altLang="en-US" smtClean="0"/>
              <a:t>2023/4/19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68265-5DCF-4341-B2AE-7D549A30B474}" type="slidenum">
              <a:rPr lang="zh-CN" altLang="en-US" smtClean="0"/>
              <a:t>‹#›</a:t>
            </a:fld>
            <a:endParaRPr lang="zh-CN" altLang="en-US"/>
          </a:p>
        </p:txBody>
      </p:sp>
    </p:spTree>
    <p:extLst>
      <p:ext uri="{BB962C8B-B14F-4D97-AF65-F5344CB8AC3E}">
        <p14:creationId xmlns:p14="http://schemas.microsoft.com/office/powerpoint/2010/main" val="209161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1F368265-5DCF-4341-B2AE-7D549A30B474}" type="slidenum">
              <a:rPr lang="zh-CN" altLang="en-US" smtClean="0"/>
              <a:t>1</a:t>
            </a:fld>
            <a:endParaRPr lang="zh-CN" altLang="en-US"/>
          </a:p>
        </p:txBody>
      </p:sp>
    </p:spTree>
    <p:extLst>
      <p:ext uri="{BB962C8B-B14F-4D97-AF65-F5344CB8AC3E}">
        <p14:creationId xmlns:p14="http://schemas.microsoft.com/office/powerpoint/2010/main" val="305943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B6C28A63-1BA7-4C16-9465-B217A5A7098B}"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D1D5DB"/>
                </a:solidFill>
                <a:effectLst/>
                <a:latin typeface="Söhne"/>
              </a:rPr>
              <a:t>光催化：光催化依赖于光催化剂对光的吸收，从而产生电子</a:t>
            </a:r>
            <a:r>
              <a:rPr lang="en-US" altLang="zh-CN" b="0" i="0" dirty="0">
                <a:solidFill>
                  <a:srgbClr val="D1D5DB"/>
                </a:solidFill>
                <a:effectLst/>
                <a:latin typeface="Söhne"/>
              </a:rPr>
              <a:t>-</a:t>
            </a:r>
            <a:r>
              <a:rPr lang="zh-CN" altLang="en-US" b="0" i="0" dirty="0">
                <a:solidFill>
                  <a:srgbClr val="D1D5DB"/>
                </a:solidFill>
                <a:effectLst/>
                <a:latin typeface="Söhne"/>
              </a:rPr>
              <a:t>空穴对（激子）。整个光催化机制包括光吸收、电荷分离和光生载流子的迁移，然后是表面氧化还原反应。</a:t>
            </a:r>
            <a:endParaRPr lang="en-US" altLang="zh-CN" b="0" i="0" dirty="0">
              <a:solidFill>
                <a:srgbClr val="D1D5DB"/>
              </a:solidFill>
              <a:effectLst/>
              <a:latin typeface="Söhne"/>
            </a:endParaRPr>
          </a:p>
          <a:p>
            <a:pPr algn="l">
              <a:buFont typeface="Arial" panose="020B0604020202020204" pitchFamily="34" charset="0"/>
              <a:buChar char="•"/>
            </a:pPr>
            <a:r>
              <a:rPr lang="zh-CN" altLang="en-US" b="0" i="0" dirty="0">
                <a:solidFill>
                  <a:srgbClr val="D1D5DB"/>
                </a:solidFill>
                <a:effectLst/>
                <a:latin typeface="Söhne"/>
              </a:rPr>
              <a:t> 与热催化和电催化相比，通常效率和选择性较低，且需要特定的吸光材料和最佳反应条件。</a:t>
            </a:r>
            <a:endParaRPr lang="en-US" altLang="zh-CN" b="0" i="0" dirty="0">
              <a:solidFill>
                <a:srgbClr val="D1D5DB"/>
              </a:solidFill>
              <a:effectLst/>
              <a:latin typeface="Söhne"/>
            </a:endParaRPr>
          </a:p>
          <a:p>
            <a:r>
              <a:rPr lang="zh-CN" altLang="en-US" b="0" i="0" dirty="0">
                <a:solidFill>
                  <a:srgbClr val="D1D5DB"/>
                </a:solidFill>
                <a:effectLst/>
                <a:latin typeface="Söhne"/>
              </a:rPr>
              <a:t>热催化：热催化是由热量驱动的，热量增加了反应物的动能，降低了反应发生所需的活化能。在</a:t>
            </a:r>
            <a:r>
              <a:rPr lang="en-US" altLang="zh-CN" b="0" i="0" dirty="0">
                <a:solidFill>
                  <a:srgbClr val="D1D5DB"/>
                </a:solidFill>
                <a:effectLst/>
                <a:latin typeface="Söhne"/>
              </a:rPr>
              <a:t>CO2</a:t>
            </a:r>
            <a:r>
              <a:rPr lang="zh-CN" altLang="en-US" b="0" i="0" dirty="0">
                <a:solidFill>
                  <a:srgbClr val="D1D5DB"/>
                </a:solidFill>
                <a:effectLst/>
                <a:latin typeface="Söhne"/>
              </a:rPr>
              <a:t>还原的情况下，催化剂为</a:t>
            </a:r>
            <a:r>
              <a:rPr lang="en-US" altLang="zh-CN" b="0" i="0" dirty="0">
                <a:solidFill>
                  <a:srgbClr val="D1D5DB"/>
                </a:solidFill>
                <a:effectLst/>
                <a:latin typeface="Söhne"/>
              </a:rPr>
              <a:t>CO2</a:t>
            </a:r>
            <a:r>
              <a:rPr lang="zh-CN" altLang="en-US" b="0" i="0" dirty="0">
                <a:solidFill>
                  <a:srgbClr val="D1D5DB"/>
                </a:solidFill>
                <a:effectLst/>
                <a:latin typeface="Söhne"/>
              </a:rPr>
              <a:t>吸附和活化提供活性位点。这些活性位点削弱了</a:t>
            </a:r>
            <a:r>
              <a:rPr lang="en-US" altLang="zh-CN" b="0" i="0" dirty="0">
                <a:solidFill>
                  <a:srgbClr val="D1D5DB"/>
                </a:solidFill>
                <a:effectLst/>
                <a:latin typeface="Söhne"/>
              </a:rPr>
              <a:t>CO2</a:t>
            </a:r>
            <a:r>
              <a:rPr lang="zh-CN" altLang="en-US" b="0" i="0" dirty="0">
                <a:solidFill>
                  <a:srgbClr val="D1D5DB"/>
                </a:solidFill>
                <a:effectLst/>
                <a:latin typeface="Söhne"/>
              </a:rPr>
              <a:t>中的</a:t>
            </a:r>
            <a:r>
              <a:rPr lang="en-US" altLang="zh-CN" b="0" i="0" dirty="0">
                <a:solidFill>
                  <a:srgbClr val="D1D5DB"/>
                </a:solidFill>
                <a:effectLst/>
                <a:latin typeface="Söhne"/>
              </a:rPr>
              <a:t>C=O</a:t>
            </a:r>
            <a:r>
              <a:rPr lang="zh-CN" altLang="en-US" b="0" i="0" dirty="0">
                <a:solidFill>
                  <a:srgbClr val="D1D5DB"/>
                </a:solidFill>
                <a:effectLst/>
                <a:latin typeface="Söhne"/>
              </a:rPr>
              <a:t>键，并促进了与其他反应物（如氢气或一氧化碳）的反应，以形成所需的产物。</a:t>
            </a:r>
            <a:endParaRPr lang="en-US" altLang="zh-CN" b="0" i="0" dirty="0">
              <a:solidFill>
                <a:srgbClr val="D1D5DB"/>
              </a:solidFill>
              <a:effectLst/>
              <a:latin typeface="Söhne"/>
            </a:endParaRPr>
          </a:p>
          <a:p>
            <a:pPr algn="l">
              <a:buFont typeface="Arial" panose="020B0604020202020204" pitchFamily="34" charset="0"/>
              <a:buChar char="•"/>
            </a:pPr>
            <a:r>
              <a:rPr lang="zh-CN" altLang="en-US" b="0" i="0" dirty="0">
                <a:solidFill>
                  <a:srgbClr val="D1D5DB"/>
                </a:solidFill>
                <a:effectLst/>
                <a:latin typeface="Söhne"/>
              </a:rPr>
              <a:t>需要较高的反应温度，从而导致更高的能耗和潜在的副反应。</a:t>
            </a:r>
            <a:endParaRPr lang="en-US" altLang="zh-CN" b="0" i="0" dirty="0">
              <a:solidFill>
                <a:srgbClr val="D1D5DB"/>
              </a:solidFill>
              <a:effectLst/>
              <a:latin typeface="Söhne"/>
            </a:endParaRPr>
          </a:p>
          <a:p>
            <a:r>
              <a:rPr lang="zh-CN" altLang="en-US" b="0" i="0" dirty="0">
                <a:solidFill>
                  <a:srgbClr val="D1D5DB"/>
                </a:solidFill>
                <a:effectLst/>
                <a:latin typeface="Söhne"/>
              </a:rPr>
              <a:t>电催化：电催化涉及催化剂和电极</a:t>
            </a:r>
            <a:r>
              <a:rPr lang="en-US" altLang="zh-CN" b="0" i="0" dirty="0">
                <a:solidFill>
                  <a:srgbClr val="D1D5DB"/>
                </a:solidFill>
                <a:effectLst/>
                <a:latin typeface="Söhne"/>
              </a:rPr>
              <a:t>-</a:t>
            </a:r>
            <a:r>
              <a:rPr lang="zh-CN" altLang="en-US" b="0" i="0" dirty="0">
                <a:solidFill>
                  <a:srgbClr val="D1D5DB"/>
                </a:solidFill>
                <a:effectLst/>
                <a:latin typeface="Söhne"/>
              </a:rPr>
              <a:t>电解质界面反应物之间的电子转移。在</a:t>
            </a:r>
            <a:r>
              <a:rPr lang="en-US" altLang="zh-CN" b="0" i="0" dirty="0">
                <a:solidFill>
                  <a:srgbClr val="D1D5DB"/>
                </a:solidFill>
                <a:effectLst/>
                <a:latin typeface="Söhne"/>
              </a:rPr>
              <a:t>CO2</a:t>
            </a:r>
            <a:r>
              <a:rPr lang="zh-CN" altLang="en-US" b="0" i="0" dirty="0">
                <a:solidFill>
                  <a:srgbClr val="D1D5DB"/>
                </a:solidFill>
                <a:effectLst/>
                <a:latin typeface="Söhne"/>
              </a:rPr>
              <a:t>还原中，施加的电势驱动反应，催化剂为</a:t>
            </a:r>
            <a:r>
              <a:rPr lang="en-US" altLang="zh-CN" b="0" i="0" dirty="0">
                <a:solidFill>
                  <a:srgbClr val="D1D5DB"/>
                </a:solidFill>
                <a:effectLst/>
                <a:latin typeface="Söhne"/>
              </a:rPr>
              <a:t>CO2</a:t>
            </a:r>
            <a:r>
              <a:rPr lang="zh-CN" altLang="en-US" b="0" i="0" dirty="0">
                <a:solidFill>
                  <a:srgbClr val="D1D5DB"/>
                </a:solidFill>
                <a:effectLst/>
                <a:latin typeface="Söhne"/>
              </a:rPr>
              <a:t>吸附、活化以及与其他物种（如质子和电子）的反应提供活性位点。电势降低了反应的能垒，其机理包括催化剂、</a:t>
            </a:r>
            <a:r>
              <a:rPr lang="en-US" altLang="zh-CN" b="0" i="0" dirty="0">
                <a:solidFill>
                  <a:srgbClr val="D1D5DB"/>
                </a:solidFill>
                <a:effectLst/>
                <a:latin typeface="Söhne"/>
              </a:rPr>
              <a:t>CO2</a:t>
            </a:r>
            <a:r>
              <a:rPr lang="zh-CN" altLang="en-US" b="0" i="0" dirty="0">
                <a:solidFill>
                  <a:srgbClr val="D1D5DB"/>
                </a:solidFill>
                <a:effectLst/>
                <a:latin typeface="Söhne"/>
              </a:rPr>
              <a:t>和其他反应物之间的电子转移，以形成所需的产物。</a:t>
            </a:r>
            <a:endParaRPr lang="en-US" altLang="zh-CN" b="0" i="0" dirty="0">
              <a:solidFill>
                <a:srgbClr val="D1D5DB"/>
              </a:solidFill>
              <a:effectLst/>
              <a:latin typeface="Söhne"/>
            </a:endParaRPr>
          </a:p>
          <a:p>
            <a:pPr algn="l">
              <a:buFont typeface="Arial" panose="020B0604020202020204" pitchFamily="34" charset="0"/>
              <a:buChar char="•"/>
            </a:pPr>
            <a:r>
              <a:rPr lang="zh-CN" altLang="en-US" b="0" i="0" dirty="0">
                <a:solidFill>
                  <a:srgbClr val="D1D5DB"/>
                </a:solidFill>
                <a:effectLst/>
                <a:latin typeface="Söhne"/>
              </a:rPr>
              <a:t>可以在相对较低的温度下操作，与热催化相比降低了能耗；允许对反应条件（例如，电势、电流）进行精确控制，以优化效率和选择性；与可再生能源（如太阳能、风能）兼容，实现可持续低碳能源转换。</a:t>
            </a:r>
            <a:endParaRPr lang="en-US" altLang="zh-CN" b="0" i="0" dirty="0">
              <a:solidFill>
                <a:srgbClr val="D1D5DB"/>
              </a:solidFill>
              <a:effectLst/>
              <a:latin typeface="Söhne"/>
            </a:endParaRPr>
          </a:p>
          <a:p>
            <a:endParaRPr lang="zh-CN" altLang="en-US" dirty="0"/>
          </a:p>
        </p:txBody>
      </p:sp>
      <p:sp>
        <p:nvSpPr>
          <p:cNvPr id="4" name="灯片编号占位符 3"/>
          <p:cNvSpPr>
            <a:spLocks noGrp="1"/>
          </p:cNvSpPr>
          <p:nvPr>
            <p:ph type="sldNum" sz="quarter" idx="5"/>
          </p:nvPr>
        </p:nvSpPr>
        <p:spPr/>
        <p:txBody>
          <a:bodyPr/>
          <a:lstStyle/>
          <a:p>
            <a:fld id="{1F368265-5DCF-4341-B2AE-7D549A30B474}" type="slidenum">
              <a:rPr lang="zh-CN" altLang="en-US" smtClean="0"/>
              <a:t>5</a:t>
            </a:fld>
            <a:endParaRPr lang="zh-CN" altLang="en-US"/>
          </a:p>
        </p:txBody>
      </p:sp>
    </p:spTree>
    <p:extLst>
      <p:ext uri="{BB962C8B-B14F-4D97-AF65-F5344CB8AC3E}">
        <p14:creationId xmlns:p14="http://schemas.microsoft.com/office/powerpoint/2010/main" val="376523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mj-lt"/>
              <a:buAutoNum type="arabicPeriod"/>
            </a:pPr>
            <a:r>
              <a:rPr lang="zh-CN" altLang="en-US" b="0" i="0" dirty="0">
                <a:solidFill>
                  <a:srgbClr val="D1D5DB"/>
                </a:solidFill>
                <a:effectLst/>
                <a:latin typeface="Söhne"/>
              </a:rPr>
              <a:t>吸附：</a:t>
            </a:r>
            <a:r>
              <a:rPr lang="en-US" altLang="zh-CN" b="0" i="0" dirty="0">
                <a:solidFill>
                  <a:srgbClr val="D1D5DB"/>
                </a:solidFill>
                <a:effectLst/>
                <a:latin typeface="Söhne"/>
              </a:rPr>
              <a:t>CO2</a:t>
            </a:r>
            <a:r>
              <a:rPr lang="zh-CN" altLang="en-US" b="0" i="0" dirty="0">
                <a:solidFill>
                  <a:srgbClr val="D1D5DB"/>
                </a:solidFill>
                <a:effectLst/>
                <a:latin typeface="Söhne"/>
              </a:rPr>
              <a:t>分子首先在催化剂表面形成吸附态。</a:t>
            </a:r>
          </a:p>
          <a:p>
            <a:pPr algn="l">
              <a:buFont typeface="+mj-lt"/>
              <a:buAutoNum type="arabicPeriod"/>
            </a:pPr>
            <a:r>
              <a:rPr lang="zh-CN" altLang="en-US" b="0" i="0" dirty="0">
                <a:solidFill>
                  <a:srgbClr val="D1D5DB"/>
                </a:solidFill>
                <a:effectLst/>
                <a:latin typeface="Söhne"/>
              </a:rPr>
              <a:t>活化：</a:t>
            </a:r>
            <a:r>
              <a:rPr lang="en-US" altLang="zh-CN" b="0" i="0" dirty="0">
                <a:solidFill>
                  <a:srgbClr val="D1D5DB"/>
                </a:solidFill>
                <a:effectLst/>
                <a:latin typeface="Söhne"/>
              </a:rPr>
              <a:t>CO2</a:t>
            </a:r>
            <a:r>
              <a:rPr lang="zh-CN" altLang="en-US" b="0" i="0" dirty="0">
                <a:solidFill>
                  <a:srgbClr val="D1D5DB"/>
                </a:solidFill>
                <a:effectLst/>
                <a:latin typeface="Söhne"/>
              </a:rPr>
              <a:t>在催化剂表面上的活化是实现还原的关键。通常情况下，</a:t>
            </a:r>
            <a:r>
              <a:rPr lang="en-US" altLang="zh-CN" b="0" i="0" dirty="0">
                <a:solidFill>
                  <a:srgbClr val="D1D5DB"/>
                </a:solidFill>
                <a:effectLst/>
                <a:latin typeface="Söhne"/>
              </a:rPr>
              <a:t>CO2</a:t>
            </a:r>
            <a:r>
              <a:rPr lang="zh-CN" altLang="en-US" b="0" i="0" dirty="0">
                <a:solidFill>
                  <a:srgbClr val="D1D5DB"/>
                </a:solidFill>
                <a:effectLst/>
                <a:latin typeface="Söhne"/>
              </a:rPr>
              <a:t>分子的线性结构使其在热力学和动力学上相对稳定。然而，当</a:t>
            </a:r>
            <a:r>
              <a:rPr lang="en-US" altLang="zh-CN" b="0" i="0" dirty="0">
                <a:solidFill>
                  <a:srgbClr val="D1D5DB"/>
                </a:solidFill>
                <a:effectLst/>
                <a:latin typeface="Söhne"/>
              </a:rPr>
              <a:t>CO2</a:t>
            </a:r>
            <a:r>
              <a:rPr lang="zh-CN" altLang="en-US" b="0" i="0" dirty="0">
                <a:solidFill>
                  <a:srgbClr val="D1D5DB"/>
                </a:solidFill>
                <a:effectLst/>
                <a:latin typeface="Söhne"/>
              </a:rPr>
              <a:t>分子在催化剂表面吸附时，由于与催化剂表面活性位点的相互作用，其</a:t>
            </a:r>
            <a:r>
              <a:rPr lang="en-US" altLang="zh-CN" b="0" i="0" dirty="0">
                <a:solidFill>
                  <a:srgbClr val="D1D5DB"/>
                </a:solidFill>
                <a:effectLst/>
                <a:latin typeface="Söhne"/>
              </a:rPr>
              <a:t>C=O</a:t>
            </a:r>
            <a:r>
              <a:rPr lang="zh-CN" altLang="en-US" b="0" i="0" dirty="0">
                <a:solidFill>
                  <a:srgbClr val="D1D5DB"/>
                </a:solidFill>
                <a:effectLst/>
                <a:latin typeface="Söhne"/>
              </a:rPr>
              <a:t>键可能发生弯曲，从而降低了活化能。</a:t>
            </a:r>
          </a:p>
          <a:p>
            <a:pPr algn="l">
              <a:buFont typeface="+mj-lt"/>
              <a:buAutoNum type="arabicPeriod"/>
            </a:pPr>
            <a:r>
              <a:rPr lang="zh-CN" altLang="en-US" b="0" i="0" dirty="0">
                <a:solidFill>
                  <a:srgbClr val="D1D5DB"/>
                </a:solidFill>
                <a:effectLst/>
                <a:latin typeface="Söhne"/>
              </a:rPr>
              <a:t>转化：活化后的</a:t>
            </a:r>
            <a:r>
              <a:rPr lang="en-US" altLang="zh-CN" b="0" i="0" dirty="0">
                <a:solidFill>
                  <a:srgbClr val="D1D5DB"/>
                </a:solidFill>
                <a:effectLst/>
                <a:latin typeface="Söhne"/>
              </a:rPr>
              <a:t>CO2</a:t>
            </a:r>
            <a:r>
              <a:rPr lang="zh-CN" altLang="en-US" b="0" i="0" dirty="0">
                <a:solidFill>
                  <a:srgbClr val="D1D5DB"/>
                </a:solidFill>
                <a:effectLst/>
                <a:latin typeface="Söhne"/>
              </a:rPr>
              <a:t>分子将与还原剂（例如氢气、水、甲醇等）发生反应，生成相应的还原产物。在这一过程中，催化剂表面上的活性位点起到关键作用，可以有效地调控反应的活性和选择性。</a:t>
            </a:r>
          </a:p>
          <a:p>
            <a:pPr algn="l">
              <a:buFont typeface="+mj-lt"/>
              <a:buAutoNum type="arabicPeriod"/>
            </a:pPr>
            <a:r>
              <a:rPr lang="zh-CN" altLang="en-US" b="0" i="0" dirty="0">
                <a:solidFill>
                  <a:srgbClr val="D1D5DB"/>
                </a:solidFill>
                <a:effectLst/>
                <a:latin typeface="Söhne"/>
              </a:rPr>
              <a:t>脱附：生成的还原产物从催化剂表面脱附，释放出有价值的化学品或燃料。</a:t>
            </a:r>
          </a:p>
          <a:p>
            <a:endParaRPr lang="zh-CN" altLang="en-US" dirty="0"/>
          </a:p>
        </p:txBody>
      </p:sp>
      <p:sp>
        <p:nvSpPr>
          <p:cNvPr id="4" name="灯片编号占位符 3"/>
          <p:cNvSpPr>
            <a:spLocks noGrp="1"/>
          </p:cNvSpPr>
          <p:nvPr>
            <p:ph type="sldNum" sz="quarter" idx="5"/>
          </p:nvPr>
        </p:nvSpPr>
        <p:spPr/>
        <p:txBody>
          <a:bodyPr/>
          <a:lstStyle/>
          <a:p>
            <a:pPr>
              <a:defRPr/>
            </a:pPr>
            <a:fld id="{B6C28A63-1BA7-4C16-9465-B217A5A7098B}" type="slidenum">
              <a:rPr lang="zh-CN" altLang="en-US" smtClean="0"/>
              <a:t>6</a:t>
            </a:fld>
            <a:endParaRPr lang="zh-CN" altLang="en-US"/>
          </a:p>
        </p:txBody>
      </p:sp>
    </p:spTree>
    <p:extLst>
      <p:ext uri="{BB962C8B-B14F-4D97-AF65-F5344CB8AC3E}">
        <p14:creationId xmlns:p14="http://schemas.microsoft.com/office/powerpoint/2010/main" val="53001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上图描述了不同电极的二氧化碳电催化还原的路径。第一步和电子的结合很重要，这决定了下一步的反应。第一组电极不能结合</a:t>
            </a:r>
            <a:r>
              <a:rPr lang="en-US" altLang="zh-CN" dirty="0"/>
              <a:t>CO2</a:t>
            </a:r>
            <a:r>
              <a:rPr lang="zh-CN" altLang="en-US" dirty="0"/>
              <a:t>负这个中间体且不能还原</a:t>
            </a:r>
            <a:r>
              <a:rPr lang="en-US" altLang="zh-CN" dirty="0"/>
              <a:t>CO</a:t>
            </a:r>
            <a:r>
              <a:rPr lang="zh-CN" altLang="en-US" dirty="0"/>
              <a:t>。第二组电极能结合</a:t>
            </a:r>
            <a:r>
              <a:rPr lang="en-US" altLang="zh-CN" dirty="0"/>
              <a:t>CO2</a:t>
            </a:r>
            <a:r>
              <a:rPr lang="zh-CN" altLang="en-US" dirty="0"/>
              <a:t>负但不能还原</a:t>
            </a:r>
            <a:r>
              <a:rPr lang="en-US" altLang="zh-CN" dirty="0"/>
              <a:t>CO</a:t>
            </a:r>
            <a:r>
              <a:rPr lang="zh-CN" altLang="en-US" dirty="0"/>
              <a:t>。第三组电极能结合</a:t>
            </a:r>
            <a:r>
              <a:rPr lang="en-US" altLang="zh-CN" dirty="0"/>
              <a:t>CO2</a:t>
            </a:r>
            <a:r>
              <a:rPr lang="zh-CN" altLang="en-US" dirty="0"/>
              <a:t>负且能还原</a:t>
            </a:r>
            <a:r>
              <a:rPr lang="en-US" altLang="zh-CN" dirty="0"/>
              <a:t>CO</a:t>
            </a:r>
            <a:r>
              <a:rPr lang="zh-CN" altLang="en-US" dirty="0"/>
              <a:t>。</a:t>
            </a:r>
          </a:p>
          <a:p>
            <a:endParaRPr lang="zh-CN" altLang="en-US" dirty="0"/>
          </a:p>
        </p:txBody>
      </p:sp>
      <p:sp>
        <p:nvSpPr>
          <p:cNvPr id="4" name="灯片编号占位符 3"/>
          <p:cNvSpPr>
            <a:spLocks noGrp="1"/>
          </p:cNvSpPr>
          <p:nvPr>
            <p:ph type="sldNum" sz="quarter" idx="5"/>
          </p:nvPr>
        </p:nvSpPr>
        <p:spPr/>
        <p:txBody>
          <a:bodyPr/>
          <a:lstStyle/>
          <a:p>
            <a:fld id="{1F368265-5DCF-4341-B2AE-7D549A30B474}" type="slidenum">
              <a:rPr lang="zh-CN" altLang="en-US" smtClean="0"/>
              <a:t>7</a:t>
            </a:fld>
            <a:endParaRPr lang="zh-CN" altLang="en-US"/>
          </a:p>
        </p:txBody>
      </p:sp>
    </p:spTree>
    <p:extLst>
      <p:ext uri="{BB962C8B-B14F-4D97-AF65-F5344CB8AC3E}">
        <p14:creationId xmlns:p14="http://schemas.microsoft.com/office/powerpoint/2010/main" val="304887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B6C28A63-1BA7-4C16-9465-B217A5A7098B}"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B6C28A63-1BA7-4C16-9465-B217A5A7098B}" type="slidenum">
              <a:rPr lang="zh-CN" altLang="en-US" smtClean="0"/>
              <a:t>15</a:t>
            </a:fld>
            <a:endParaRPr lang="zh-CN" altLang="en-US"/>
          </a:p>
        </p:txBody>
      </p:sp>
    </p:spTree>
    <p:extLst>
      <p:ext uri="{BB962C8B-B14F-4D97-AF65-F5344CB8AC3E}">
        <p14:creationId xmlns:p14="http://schemas.microsoft.com/office/powerpoint/2010/main" val="386949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en-US" b="0" i="0" dirty="0">
                <a:solidFill>
                  <a:srgbClr val="000000"/>
                </a:solidFill>
                <a:effectLst/>
                <a:latin typeface="微软雅黑" panose="020B0503020204020204" pitchFamily="34" charset="-122"/>
                <a:ea typeface="微软雅黑" panose="020B0503020204020204" pitchFamily="34" charset="-122"/>
              </a:rPr>
              <a:t>为此，需要能够在反应条件下进行高分辨率表面翻新和局部活度测量的表征工具，以阐明电催化剂结构如何影响局部活度，以及电化学测量过程中电化学反应如何在电极</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电解质界面进行。</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扫描探针显微镜</a:t>
            </a:r>
            <a:r>
              <a:rPr lang="en-US" altLang="zh-CN" b="0" i="0" dirty="0">
                <a:solidFill>
                  <a:srgbClr val="000000"/>
                </a:solidFill>
                <a:effectLst/>
                <a:latin typeface="微软雅黑" panose="020B0503020204020204" pitchFamily="34" charset="-122"/>
                <a:ea typeface="微软雅黑" panose="020B0503020204020204" pitchFamily="34" charset="-122"/>
              </a:rPr>
              <a:t>(SPM)</a:t>
            </a:r>
            <a:r>
              <a:rPr lang="zh-CN" altLang="en-US" b="0" i="0" dirty="0">
                <a:solidFill>
                  <a:srgbClr val="000000"/>
                </a:solidFill>
                <a:effectLst/>
                <a:latin typeface="微软雅黑" panose="020B0503020204020204" pitchFamily="34" charset="-122"/>
                <a:ea typeface="微软雅黑" panose="020B0503020204020204" pitchFamily="34" charset="-122"/>
              </a:rPr>
              <a:t>是一种强大的工具，可以将表面性质和局部电化学活性可视化到原子尺度的原位，因此在研究多相电催化机制中发挥着重要作用。</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这些高分辨率表征手段可以用于催化剂表面性质成像（成像表面形貌和局部电子结构），原位检测、纳米级电化学制图（量化单个纳米颗粒反应性能）、通过表面工程，如晶面控制、杂原子掺杂、缺陷工程和界面工程，实现了电催化剂的优化。电催化剂表面性质和活性的原子空间分辨率对于建立结构</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性质</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活性关系非常重要。</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此外，最近提出了由人工智能驱动的自主</a:t>
            </a:r>
            <a:r>
              <a:rPr lang="en-US" altLang="zh-CN" b="0" i="0" dirty="0">
                <a:solidFill>
                  <a:srgbClr val="000000"/>
                </a:solidFill>
                <a:effectLst/>
                <a:latin typeface="微软雅黑" panose="020B0503020204020204" pitchFamily="34" charset="-122"/>
                <a:ea typeface="微软雅黑" panose="020B0503020204020204" pitchFamily="34" charset="-122"/>
              </a:rPr>
              <a:t>SPM</a:t>
            </a:r>
            <a:r>
              <a:rPr lang="zh-CN" altLang="en-US" b="0" i="0" dirty="0">
                <a:solidFill>
                  <a:srgbClr val="000000"/>
                </a:solidFill>
                <a:effectLst/>
                <a:latin typeface="微软雅黑" panose="020B0503020204020204" pitchFamily="34" charset="-122"/>
                <a:ea typeface="微软雅黑" panose="020B0503020204020204" pitchFamily="34" charset="-122"/>
              </a:rPr>
              <a:t>操作</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en-US" altLang="zh-CN" b="0" i="0" dirty="0" err="1">
                <a:solidFill>
                  <a:srgbClr val="000000"/>
                </a:solidFill>
                <a:effectLst/>
                <a:latin typeface="微软雅黑" panose="020B0503020204020204" pitchFamily="34" charset="-122"/>
                <a:ea typeface="微软雅黑" panose="020B0503020204020204" pitchFamily="34" charset="-122"/>
              </a:rPr>
              <a:t>DeepSPM</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来进行连续的数据采集，使得使用人工操作难以实现的先进</a:t>
            </a:r>
            <a:r>
              <a:rPr lang="en-US" altLang="zh-CN" b="0" i="0" dirty="0">
                <a:solidFill>
                  <a:srgbClr val="000000"/>
                </a:solidFill>
                <a:effectLst/>
                <a:latin typeface="微软雅黑" panose="020B0503020204020204" pitchFamily="34" charset="-122"/>
                <a:ea typeface="微软雅黑" panose="020B0503020204020204" pitchFamily="34" charset="-122"/>
              </a:rPr>
              <a:t>SPM</a:t>
            </a:r>
            <a:r>
              <a:rPr lang="zh-CN" altLang="en-US" b="0" i="0" dirty="0">
                <a:solidFill>
                  <a:srgbClr val="000000"/>
                </a:solidFill>
                <a:effectLst/>
                <a:latin typeface="微软雅黑" panose="020B0503020204020204" pitchFamily="34" charset="-122"/>
                <a:ea typeface="微软雅黑" panose="020B0503020204020204" pitchFamily="34" charset="-122"/>
              </a:rPr>
              <a:t>方法成为可能。这也是</a:t>
            </a:r>
            <a:r>
              <a:rPr lang="en-US" altLang="zh-CN" b="0" i="0" dirty="0">
                <a:solidFill>
                  <a:srgbClr val="000000"/>
                </a:solidFill>
                <a:effectLst/>
                <a:latin typeface="微软雅黑" panose="020B0503020204020204" pitchFamily="34" charset="-122"/>
                <a:ea typeface="微软雅黑" panose="020B0503020204020204" pitchFamily="34" charset="-122"/>
              </a:rPr>
              <a:t>SPM</a:t>
            </a:r>
            <a:r>
              <a:rPr lang="zh-CN" altLang="en-US" b="0" i="0" dirty="0">
                <a:solidFill>
                  <a:srgbClr val="000000"/>
                </a:solidFill>
                <a:effectLst/>
                <a:latin typeface="微软雅黑" panose="020B0503020204020204" pitchFamily="34" charset="-122"/>
                <a:ea typeface="微软雅黑" panose="020B0503020204020204" pitchFamily="34" charset="-122"/>
              </a:rPr>
              <a:t>未来发展为表面反应提供更强观测手段的一个重要方向。</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1F368265-5DCF-4341-B2AE-7D549A30B474}" type="slidenum">
              <a:rPr lang="zh-CN" altLang="en-US" smtClean="0"/>
              <a:t>16</a:t>
            </a:fld>
            <a:endParaRPr lang="zh-CN" altLang="en-US"/>
          </a:p>
        </p:txBody>
      </p:sp>
    </p:spTree>
    <p:extLst>
      <p:ext uri="{BB962C8B-B14F-4D97-AF65-F5344CB8AC3E}">
        <p14:creationId xmlns:p14="http://schemas.microsoft.com/office/powerpoint/2010/main" val="240467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zh-CN" altLang="en-US" b="0" i="0" dirty="0">
                <a:solidFill>
                  <a:srgbClr val="000000"/>
                </a:solidFill>
                <a:effectLst/>
                <a:latin typeface="微软雅黑" panose="020B0503020204020204" pitchFamily="34" charset="-122"/>
                <a:ea typeface="微软雅黑" panose="020B0503020204020204" pitchFamily="34" charset="-122"/>
              </a:rPr>
              <a:t>即使在广受好评的电催化系统中，如由孤立的金属氮</a:t>
            </a:r>
            <a:r>
              <a:rPr lang="en-US" altLang="zh-CN" b="0" i="0" dirty="0">
                <a:solidFill>
                  <a:srgbClr val="000000"/>
                </a:solidFill>
                <a:effectLst/>
                <a:latin typeface="微软雅黑" panose="020B0503020204020204" pitchFamily="34" charset="-122"/>
                <a:ea typeface="微软雅黑" panose="020B0503020204020204" pitchFamily="34" charset="-122"/>
              </a:rPr>
              <a:t>(N)</a:t>
            </a:r>
            <a:r>
              <a:rPr lang="zh-CN" altLang="en-US" b="0" i="0" dirty="0">
                <a:solidFill>
                  <a:srgbClr val="000000"/>
                </a:solidFill>
                <a:effectLst/>
                <a:latin typeface="微软雅黑" panose="020B0503020204020204" pitchFamily="34" charset="-122"/>
                <a:ea typeface="微软雅黑" panose="020B0503020204020204" pitchFamily="34" charset="-122"/>
              </a:rPr>
              <a:t>位点组成的单原子催化剂</a:t>
            </a:r>
            <a:r>
              <a:rPr lang="en-US" altLang="zh-CN" b="0" i="0" dirty="0">
                <a:solidFill>
                  <a:srgbClr val="000000"/>
                </a:solidFill>
                <a:effectLst/>
                <a:latin typeface="微软雅黑" panose="020B0503020204020204" pitchFamily="34" charset="-122"/>
                <a:ea typeface="微软雅黑" panose="020B0503020204020204" pitchFamily="34" charset="-122"/>
              </a:rPr>
              <a:t>(SACs)</a:t>
            </a:r>
            <a:r>
              <a:rPr lang="zh-CN" altLang="en-US" b="0" i="0" dirty="0">
                <a:solidFill>
                  <a:srgbClr val="000000"/>
                </a:solidFill>
                <a:effectLst/>
                <a:latin typeface="微软雅黑" panose="020B0503020204020204" pitchFamily="34" charset="-122"/>
                <a:ea typeface="微软雅黑" panose="020B0503020204020204" pitchFamily="34" charset="-122"/>
              </a:rPr>
              <a:t>中，缓慢的</a:t>
            </a:r>
            <a:r>
              <a:rPr lang="en-US" altLang="zh-CN" b="0" i="0" dirty="0">
                <a:solidFill>
                  <a:srgbClr val="000000"/>
                </a:solidFill>
                <a:effectLst/>
                <a:latin typeface="微软雅黑" panose="020B0503020204020204" pitchFamily="34" charset="-122"/>
                <a:ea typeface="微软雅黑" panose="020B0503020204020204" pitchFamily="34" charset="-122"/>
              </a:rPr>
              <a:t>CO2RR</a:t>
            </a:r>
            <a:r>
              <a:rPr lang="zh-CN" altLang="en-US" b="0" i="0" dirty="0">
                <a:solidFill>
                  <a:srgbClr val="000000"/>
                </a:solidFill>
                <a:effectLst/>
                <a:latin typeface="微软雅黑" panose="020B0503020204020204" pitchFamily="34" charset="-122"/>
                <a:ea typeface="微软雅黑" panose="020B0503020204020204" pitchFamily="34" charset="-122"/>
              </a:rPr>
              <a:t>动力学仍然没有解决。这是由于限制了单原子位点上反应物</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中间体吸附</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解吸的固有比例关系。因此，它们实现的电流密度仍然远远落后于商业水平</a:t>
            </a:r>
            <a:r>
              <a:rPr lang="en-US" altLang="zh-CN" b="0" i="0" dirty="0">
                <a:solidFill>
                  <a:srgbClr val="000000"/>
                </a:solidFill>
                <a:effectLst/>
                <a:latin typeface="微软雅黑" panose="020B0503020204020204" pitchFamily="34" charset="-122"/>
                <a:ea typeface="微软雅黑" panose="020B0503020204020204" pitchFamily="34" charset="-122"/>
              </a:rPr>
              <a:t>(≥250mAcm−2)</a:t>
            </a:r>
            <a:r>
              <a:rPr lang="zh-CN" altLang="en-US" b="0" i="0" dirty="0">
                <a:solidFill>
                  <a:srgbClr val="000000"/>
                </a:solidFill>
                <a:effectLst/>
                <a:latin typeface="微软雅黑" panose="020B0503020204020204" pitchFamily="34" charset="-122"/>
                <a:ea typeface="微软雅黑" panose="020B0503020204020204" pitchFamily="34" charset="-122"/>
              </a:rPr>
              <a:t>。</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为此，我们可以尝试双原子催化剂</a:t>
            </a:r>
            <a:r>
              <a:rPr lang="en-US" altLang="zh-CN" b="0" i="0" dirty="0">
                <a:solidFill>
                  <a:srgbClr val="000000"/>
                </a:solidFill>
                <a:effectLst/>
                <a:latin typeface="微软雅黑" panose="020B0503020204020204" pitchFamily="34" charset="-122"/>
                <a:ea typeface="微软雅黑" panose="020B0503020204020204" pitchFamily="34" charset="-122"/>
              </a:rPr>
              <a:t>(DAC)</a:t>
            </a:r>
            <a:r>
              <a:rPr lang="zh-CN" altLang="en-US" b="0" i="0" dirty="0">
                <a:solidFill>
                  <a:srgbClr val="000000"/>
                </a:solidFill>
                <a:effectLst/>
                <a:latin typeface="微软雅黑" panose="020B0503020204020204" pitchFamily="34" charset="-122"/>
                <a:ea typeface="微软雅黑" panose="020B0503020204020204" pitchFamily="34" charset="-122"/>
              </a:rPr>
              <a:t>或构筑更加高密度活性位点的催化剂，以实现高效和经济的</a:t>
            </a:r>
            <a:r>
              <a:rPr lang="en-US" altLang="zh-CN" b="0" i="0" dirty="0">
                <a:solidFill>
                  <a:srgbClr val="000000"/>
                </a:solidFill>
                <a:effectLst/>
                <a:latin typeface="微软雅黑" panose="020B0503020204020204" pitchFamily="34" charset="-122"/>
                <a:ea typeface="微软雅黑" panose="020B0503020204020204" pitchFamily="34" charset="-122"/>
              </a:rPr>
              <a:t>CO2RR</a:t>
            </a:r>
            <a:r>
              <a:rPr lang="zh-CN" altLang="en-US" b="0" i="0" dirty="0">
                <a:solidFill>
                  <a:srgbClr val="000000"/>
                </a:solidFill>
                <a:effectLst/>
                <a:latin typeface="微软雅黑" panose="020B0503020204020204" pitchFamily="34" charset="-122"/>
                <a:ea typeface="微软雅黑" panose="020B0503020204020204" pitchFamily="34" charset="-122"/>
              </a:rPr>
              <a:t>，因为它们是</a:t>
            </a:r>
            <a:r>
              <a:rPr lang="en-US" altLang="zh-CN" b="0" i="0" dirty="0">
                <a:solidFill>
                  <a:srgbClr val="000000"/>
                </a:solidFill>
                <a:effectLst/>
                <a:latin typeface="微软雅黑" panose="020B0503020204020204" pitchFamily="34" charset="-122"/>
                <a:ea typeface="微软雅黑" panose="020B0503020204020204" pitchFamily="34" charset="-122"/>
              </a:rPr>
              <a:t>SACs</a:t>
            </a:r>
            <a:r>
              <a:rPr lang="zh-CN" altLang="en-US" b="0" i="0" dirty="0">
                <a:solidFill>
                  <a:srgbClr val="000000"/>
                </a:solidFill>
                <a:effectLst/>
                <a:latin typeface="微软雅黑" panose="020B0503020204020204" pitchFamily="34" charset="-122"/>
                <a:ea typeface="微软雅黑" panose="020B0503020204020204" pitchFamily="34" charset="-122"/>
              </a:rPr>
              <a:t>和传统的体</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纳米颗粒</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簇催化剂</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原子组合</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之间的桥梁。</a:t>
            </a:r>
            <a:r>
              <a:rPr lang="en-US" altLang="zh-CN" b="0" i="0" dirty="0">
                <a:solidFill>
                  <a:srgbClr val="000000"/>
                </a:solidFill>
                <a:effectLst/>
                <a:latin typeface="微软雅黑" panose="020B0503020204020204" pitchFamily="34" charset="-122"/>
                <a:ea typeface="微软雅黑" panose="020B0503020204020204" pitchFamily="34" charset="-122"/>
              </a:rPr>
              <a:t>DAC</a:t>
            </a:r>
            <a:r>
              <a:rPr lang="zh-CN" altLang="en-US" b="0" i="0" dirty="0">
                <a:solidFill>
                  <a:srgbClr val="000000"/>
                </a:solidFill>
                <a:effectLst/>
                <a:latin typeface="微软雅黑" panose="020B0503020204020204" pitchFamily="34" charset="-122"/>
                <a:ea typeface="微软雅黑" panose="020B0503020204020204" pitchFamily="34" charset="-122"/>
              </a:rPr>
              <a:t>可以通过协同调节</a:t>
            </a:r>
            <a:r>
              <a:rPr lang="en-US" altLang="zh-CN" b="0" i="0" dirty="0">
                <a:solidFill>
                  <a:srgbClr val="000000"/>
                </a:solidFill>
                <a:effectLst/>
                <a:latin typeface="微软雅黑" panose="020B0503020204020204" pitchFamily="34" charset="-122"/>
                <a:ea typeface="微软雅黑" panose="020B0503020204020204" pitchFamily="34" charset="-122"/>
              </a:rPr>
              <a:t>CO2</a:t>
            </a:r>
            <a:r>
              <a:rPr lang="zh-CN" altLang="en-US" b="0" i="0" dirty="0">
                <a:solidFill>
                  <a:srgbClr val="000000"/>
                </a:solidFill>
                <a:effectLst/>
                <a:latin typeface="微软雅黑" panose="020B0503020204020204" pitchFamily="34" charset="-122"/>
                <a:ea typeface="微软雅黑" panose="020B0503020204020204" pitchFamily="34" charset="-122"/>
              </a:rPr>
              <a:t>活化和中间形成</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解吸来理想地克服单个孤立位点的限制，从而允许其相邻金属位点上的快速</a:t>
            </a:r>
            <a:r>
              <a:rPr lang="en-US" altLang="zh-CN" b="0" i="0" dirty="0">
                <a:solidFill>
                  <a:srgbClr val="000000"/>
                </a:solidFill>
                <a:effectLst/>
                <a:latin typeface="微软雅黑" panose="020B0503020204020204" pitchFamily="34" charset="-122"/>
                <a:ea typeface="微软雅黑" panose="020B0503020204020204" pitchFamily="34" charset="-122"/>
              </a:rPr>
              <a:t>CO2RR</a:t>
            </a:r>
            <a:r>
              <a:rPr lang="zh-CN" altLang="en-US" b="0" i="0" dirty="0">
                <a:solidFill>
                  <a:srgbClr val="000000"/>
                </a:solidFill>
                <a:effectLst/>
                <a:latin typeface="微软雅黑" panose="020B0503020204020204" pitchFamily="34" charset="-122"/>
                <a:ea typeface="微软雅黑" panose="020B0503020204020204" pitchFamily="34" charset="-122"/>
              </a:rPr>
              <a:t>动力学过程。</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r>
              <a:rPr lang="zh-CN" altLang="en-US" b="0" i="0" dirty="0">
                <a:solidFill>
                  <a:srgbClr val="000000"/>
                </a:solidFill>
                <a:effectLst/>
                <a:latin typeface="微软雅黑" panose="020B0503020204020204" pitchFamily="34" charset="-122"/>
                <a:ea typeface="微软雅黑" panose="020B0503020204020204" pitchFamily="34" charset="-122"/>
              </a:rPr>
              <a:t>但合成方法的局限性和双原子位点基础研究的缺乏阻碍了高效</a:t>
            </a:r>
            <a:r>
              <a:rPr lang="en-US" altLang="zh-CN" b="0" i="0" dirty="0">
                <a:solidFill>
                  <a:srgbClr val="000000"/>
                </a:solidFill>
                <a:effectLst/>
                <a:latin typeface="微软雅黑" panose="020B0503020204020204" pitchFamily="34" charset="-122"/>
                <a:ea typeface="微软雅黑" panose="020B0503020204020204" pitchFamily="34" charset="-122"/>
              </a:rPr>
              <a:t>CO2RR</a:t>
            </a:r>
            <a:r>
              <a:rPr lang="zh-CN" altLang="en-US" b="0" i="0" dirty="0">
                <a:solidFill>
                  <a:srgbClr val="000000"/>
                </a:solidFill>
                <a:effectLst/>
                <a:latin typeface="微软雅黑" panose="020B0503020204020204" pitchFamily="34" charset="-122"/>
                <a:ea typeface="微软雅黑" panose="020B0503020204020204" pitchFamily="34" charset="-122"/>
              </a:rPr>
              <a:t>中</a:t>
            </a:r>
            <a:r>
              <a:rPr lang="en-US" altLang="zh-CN" b="0" i="0" dirty="0" err="1">
                <a:solidFill>
                  <a:srgbClr val="000000"/>
                </a:solidFill>
                <a:effectLst/>
                <a:latin typeface="微软雅黑" panose="020B0503020204020204" pitchFamily="34" charset="-122"/>
                <a:ea typeface="微软雅黑" panose="020B0503020204020204" pitchFamily="34" charset="-122"/>
              </a:rPr>
              <a:t>dac</a:t>
            </a:r>
            <a:r>
              <a:rPr lang="zh-CN" altLang="en-US" b="0" i="0" dirty="0">
                <a:solidFill>
                  <a:srgbClr val="000000"/>
                </a:solidFill>
                <a:effectLst/>
                <a:latin typeface="微软雅黑" panose="020B0503020204020204" pitchFamily="34" charset="-122"/>
                <a:ea typeface="微软雅黑" panose="020B0503020204020204" pitchFamily="34" charset="-122"/>
              </a:rPr>
              <a:t>的发展，因此需要我们寻找更加有效的多位点催化剂合成方法，所以还需要针对不同的催化剂探索表面反应机理，寻找合适的基体，实现原理可控。</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1F368265-5DCF-4341-B2AE-7D549A30B474}" type="slidenum">
              <a:rPr lang="zh-CN" altLang="en-US" smtClean="0"/>
              <a:t>17</a:t>
            </a:fld>
            <a:endParaRPr lang="zh-CN" altLang="en-US"/>
          </a:p>
        </p:txBody>
      </p:sp>
    </p:spTree>
    <p:extLst>
      <p:ext uri="{BB962C8B-B14F-4D97-AF65-F5344CB8AC3E}">
        <p14:creationId xmlns:p14="http://schemas.microsoft.com/office/powerpoint/2010/main" val="127071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DE72A9B-371B-27C3-E6F8-CBA2F7933CCC}"/>
              </a:ext>
            </a:extLst>
          </p:cNvPr>
          <p:cNvSpPr>
            <a:spLocks noGrp="1"/>
          </p:cNvSpPr>
          <p:nvPr>
            <p:ph type="dt" sz="half" idx="10"/>
          </p:nvPr>
        </p:nvSpPr>
        <p:spPr/>
        <p:txBody>
          <a:bodyPr/>
          <a:lstStyle>
            <a:lvl1pPr>
              <a:defRPr/>
            </a:lvl1pPr>
          </a:lstStyle>
          <a:p>
            <a:pPr>
              <a:defRPr/>
            </a:pPr>
            <a:fld id="{45AB3382-042C-4C36-843F-BF1CCE39026B}" type="datetime1">
              <a:rPr lang="zh-CN" altLang="en-US" smtClean="0"/>
              <a:t>2023/4/19</a:t>
            </a:fld>
            <a:endParaRPr lang="zh-CN" altLang="en-US"/>
          </a:p>
        </p:txBody>
      </p:sp>
      <p:sp>
        <p:nvSpPr>
          <p:cNvPr id="5" name="页脚占位符 4">
            <a:extLst>
              <a:ext uri="{FF2B5EF4-FFF2-40B4-BE49-F238E27FC236}">
                <a16:creationId xmlns:a16="http://schemas.microsoft.com/office/drawing/2014/main" id="{75806620-4F0C-E460-C619-2AEF116DB40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8A9DF16-06F1-B6E6-47DE-D1380E77D7EF}"/>
              </a:ext>
            </a:extLst>
          </p:cNvPr>
          <p:cNvSpPr>
            <a:spLocks noGrp="1"/>
          </p:cNvSpPr>
          <p:nvPr>
            <p:ph type="sldNum" sz="quarter" idx="12"/>
          </p:nvPr>
        </p:nvSpPr>
        <p:spPr/>
        <p:txBody>
          <a:bodyPr/>
          <a:lstStyle>
            <a:lvl1pPr>
              <a:defRPr/>
            </a:lvl1pPr>
          </a:lstStyle>
          <a:p>
            <a:pPr>
              <a:defRPr/>
            </a:pPr>
            <a:fld id="{5AC859E8-AF8D-4990-884F-ED8D15563C96}" type="slidenum">
              <a:rPr lang="zh-CN" altLang="en-US"/>
              <a:pPr>
                <a:defRPr/>
              </a:pPr>
              <a:t>‹#›</a:t>
            </a:fld>
            <a:endParaRPr lang="zh-CN" altLang="en-US"/>
          </a:p>
        </p:txBody>
      </p:sp>
    </p:spTree>
    <p:extLst>
      <p:ext uri="{BB962C8B-B14F-4D97-AF65-F5344CB8AC3E}">
        <p14:creationId xmlns:p14="http://schemas.microsoft.com/office/powerpoint/2010/main" val="220387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B800AF2-BED1-CD2E-E22E-35C6754FCFA3}"/>
              </a:ext>
            </a:extLst>
          </p:cNvPr>
          <p:cNvSpPr>
            <a:spLocks noGrp="1"/>
          </p:cNvSpPr>
          <p:nvPr>
            <p:ph type="dt" sz="half" idx="10"/>
          </p:nvPr>
        </p:nvSpPr>
        <p:spPr/>
        <p:txBody>
          <a:bodyPr/>
          <a:lstStyle>
            <a:lvl1pPr>
              <a:defRPr/>
            </a:lvl1pPr>
          </a:lstStyle>
          <a:p>
            <a:pPr>
              <a:defRPr/>
            </a:pPr>
            <a:fld id="{32C757C3-F392-47C6-9834-5AB0673C3573}" type="datetime1">
              <a:rPr lang="zh-CN" altLang="en-US" smtClean="0"/>
              <a:t>2023/4/19</a:t>
            </a:fld>
            <a:endParaRPr lang="zh-CN" altLang="en-US"/>
          </a:p>
        </p:txBody>
      </p:sp>
      <p:sp>
        <p:nvSpPr>
          <p:cNvPr id="5" name="页脚占位符 4">
            <a:extLst>
              <a:ext uri="{FF2B5EF4-FFF2-40B4-BE49-F238E27FC236}">
                <a16:creationId xmlns:a16="http://schemas.microsoft.com/office/drawing/2014/main" id="{9AA8C9D8-E886-C198-0E17-4DA8934DCDC6}"/>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CB94912-62C9-C5E1-AE58-EEA24E1C2C24}"/>
              </a:ext>
            </a:extLst>
          </p:cNvPr>
          <p:cNvSpPr>
            <a:spLocks noGrp="1"/>
          </p:cNvSpPr>
          <p:nvPr>
            <p:ph type="sldNum" sz="quarter" idx="12"/>
          </p:nvPr>
        </p:nvSpPr>
        <p:spPr/>
        <p:txBody>
          <a:bodyPr/>
          <a:lstStyle>
            <a:lvl1pPr>
              <a:defRPr/>
            </a:lvl1pPr>
          </a:lstStyle>
          <a:p>
            <a:pPr>
              <a:defRPr/>
            </a:pPr>
            <a:fld id="{C91D89ED-069A-4D83-B91F-8143854541D9}" type="slidenum">
              <a:rPr lang="zh-CN" altLang="en-US"/>
              <a:pPr>
                <a:defRPr/>
              </a:pPr>
              <a:t>‹#›</a:t>
            </a:fld>
            <a:endParaRPr lang="zh-CN" altLang="en-US"/>
          </a:p>
        </p:txBody>
      </p:sp>
    </p:spTree>
    <p:extLst>
      <p:ext uri="{BB962C8B-B14F-4D97-AF65-F5344CB8AC3E}">
        <p14:creationId xmlns:p14="http://schemas.microsoft.com/office/powerpoint/2010/main" val="126204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A6B360-307E-7BEB-4F20-6C4BFAC00712}"/>
              </a:ext>
            </a:extLst>
          </p:cNvPr>
          <p:cNvSpPr>
            <a:spLocks noGrp="1"/>
          </p:cNvSpPr>
          <p:nvPr>
            <p:ph type="dt" sz="half" idx="10"/>
          </p:nvPr>
        </p:nvSpPr>
        <p:spPr/>
        <p:txBody>
          <a:bodyPr/>
          <a:lstStyle>
            <a:lvl1pPr>
              <a:defRPr/>
            </a:lvl1pPr>
          </a:lstStyle>
          <a:p>
            <a:pPr>
              <a:defRPr/>
            </a:pPr>
            <a:fld id="{2D722929-B9C0-42A4-AB25-29450EC3066B}" type="datetime1">
              <a:rPr lang="zh-CN" altLang="en-US" smtClean="0"/>
              <a:t>2023/4/19</a:t>
            </a:fld>
            <a:endParaRPr lang="zh-CN" altLang="en-US"/>
          </a:p>
        </p:txBody>
      </p:sp>
      <p:sp>
        <p:nvSpPr>
          <p:cNvPr id="5" name="页脚占位符 4">
            <a:extLst>
              <a:ext uri="{FF2B5EF4-FFF2-40B4-BE49-F238E27FC236}">
                <a16:creationId xmlns:a16="http://schemas.microsoft.com/office/drawing/2014/main" id="{9808236C-5550-3135-9D43-54E24E3E1D3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4B10F62-3D45-1061-42B5-E0B25865D3E0}"/>
              </a:ext>
            </a:extLst>
          </p:cNvPr>
          <p:cNvSpPr>
            <a:spLocks noGrp="1"/>
          </p:cNvSpPr>
          <p:nvPr>
            <p:ph type="sldNum" sz="quarter" idx="12"/>
          </p:nvPr>
        </p:nvSpPr>
        <p:spPr/>
        <p:txBody>
          <a:bodyPr/>
          <a:lstStyle>
            <a:lvl1pPr>
              <a:defRPr/>
            </a:lvl1pPr>
          </a:lstStyle>
          <a:p>
            <a:pPr>
              <a:defRPr/>
            </a:pPr>
            <a:fld id="{40CDAFCD-FEEF-4095-B664-6CA4C3EB19A9}" type="slidenum">
              <a:rPr lang="zh-CN" altLang="en-US"/>
              <a:pPr>
                <a:defRPr/>
              </a:pPr>
              <a:t>‹#›</a:t>
            </a:fld>
            <a:endParaRPr lang="zh-CN" altLang="en-US"/>
          </a:p>
        </p:txBody>
      </p:sp>
    </p:spTree>
    <p:extLst>
      <p:ext uri="{BB962C8B-B14F-4D97-AF65-F5344CB8AC3E}">
        <p14:creationId xmlns:p14="http://schemas.microsoft.com/office/powerpoint/2010/main" val="378463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C0CFBF-57B5-11E8-C950-FD568FA89AB9}"/>
              </a:ext>
            </a:extLst>
          </p:cNvPr>
          <p:cNvSpPr>
            <a:spLocks noGrp="1"/>
          </p:cNvSpPr>
          <p:nvPr>
            <p:ph type="dt" sz="half" idx="10"/>
          </p:nvPr>
        </p:nvSpPr>
        <p:spPr/>
        <p:txBody>
          <a:bodyPr/>
          <a:lstStyle>
            <a:lvl1pPr>
              <a:defRPr/>
            </a:lvl1pPr>
          </a:lstStyle>
          <a:p>
            <a:pPr>
              <a:defRPr/>
            </a:pPr>
            <a:fld id="{72392C93-E13C-4014-BCF0-DEAE503F2D6B}" type="datetime1">
              <a:rPr lang="zh-CN" altLang="en-US" smtClean="0"/>
              <a:t>2023/4/19</a:t>
            </a:fld>
            <a:endParaRPr lang="zh-CN" altLang="en-US"/>
          </a:p>
        </p:txBody>
      </p:sp>
      <p:sp>
        <p:nvSpPr>
          <p:cNvPr id="5" name="页脚占位符 4">
            <a:extLst>
              <a:ext uri="{FF2B5EF4-FFF2-40B4-BE49-F238E27FC236}">
                <a16:creationId xmlns:a16="http://schemas.microsoft.com/office/drawing/2014/main" id="{BCA0FED0-0C6C-F246-FC40-C07C217F4CA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1252FEF-7905-FF72-EE81-703C3A83CACA}"/>
              </a:ext>
            </a:extLst>
          </p:cNvPr>
          <p:cNvSpPr>
            <a:spLocks noGrp="1"/>
          </p:cNvSpPr>
          <p:nvPr>
            <p:ph type="sldNum" sz="quarter" idx="12"/>
          </p:nvPr>
        </p:nvSpPr>
        <p:spPr/>
        <p:txBody>
          <a:bodyPr/>
          <a:lstStyle>
            <a:lvl1pPr>
              <a:defRPr/>
            </a:lvl1pPr>
          </a:lstStyle>
          <a:p>
            <a:pPr>
              <a:defRPr/>
            </a:pPr>
            <a:fld id="{95C370EA-EACD-4D7F-8E4F-292A15E9A641}" type="slidenum">
              <a:rPr lang="zh-CN" altLang="en-US"/>
              <a:pPr>
                <a:defRPr/>
              </a:pPr>
              <a:t>‹#›</a:t>
            </a:fld>
            <a:endParaRPr lang="zh-CN" altLang="en-US"/>
          </a:p>
        </p:txBody>
      </p:sp>
    </p:spTree>
    <p:extLst>
      <p:ext uri="{BB962C8B-B14F-4D97-AF65-F5344CB8AC3E}">
        <p14:creationId xmlns:p14="http://schemas.microsoft.com/office/powerpoint/2010/main" val="317874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D955609-3CB1-CE14-8A85-8EBEFD429B76}"/>
              </a:ext>
            </a:extLst>
          </p:cNvPr>
          <p:cNvSpPr>
            <a:spLocks noGrp="1"/>
          </p:cNvSpPr>
          <p:nvPr>
            <p:ph type="dt" sz="half" idx="10"/>
          </p:nvPr>
        </p:nvSpPr>
        <p:spPr/>
        <p:txBody>
          <a:bodyPr/>
          <a:lstStyle>
            <a:lvl1pPr>
              <a:defRPr/>
            </a:lvl1pPr>
          </a:lstStyle>
          <a:p>
            <a:pPr>
              <a:defRPr/>
            </a:pPr>
            <a:fld id="{6F89710D-DE03-4393-B7F1-C701D57D6ED5}" type="datetime1">
              <a:rPr lang="zh-CN" altLang="en-US" smtClean="0"/>
              <a:t>2023/4/19</a:t>
            </a:fld>
            <a:endParaRPr lang="zh-CN" altLang="en-US"/>
          </a:p>
        </p:txBody>
      </p:sp>
      <p:sp>
        <p:nvSpPr>
          <p:cNvPr id="5" name="页脚占位符 4">
            <a:extLst>
              <a:ext uri="{FF2B5EF4-FFF2-40B4-BE49-F238E27FC236}">
                <a16:creationId xmlns:a16="http://schemas.microsoft.com/office/drawing/2014/main" id="{81030669-7282-F47E-07AE-B92F615FD5A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735DFC8-F1AD-E635-A7BA-60175853934C}"/>
              </a:ext>
            </a:extLst>
          </p:cNvPr>
          <p:cNvSpPr>
            <a:spLocks noGrp="1"/>
          </p:cNvSpPr>
          <p:nvPr>
            <p:ph type="sldNum" sz="quarter" idx="12"/>
          </p:nvPr>
        </p:nvSpPr>
        <p:spPr/>
        <p:txBody>
          <a:bodyPr/>
          <a:lstStyle>
            <a:lvl1pPr>
              <a:defRPr/>
            </a:lvl1pPr>
          </a:lstStyle>
          <a:p>
            <a:pPr>
              <a:defRPr/>
            </a:pPr>
            <a:fld id="{BEC88F6E-DC68-462A-BF94-4A3BD5BA90C5}" type="slidenum">
              <a:rPr lang="zh-CN" altLang="en-US"/>
              <a:pPr>
                <a:defRPr/>
              </a:pPr>
              <a:t>‹#›</a:t>
            </a:fld>
            <a:endParaRPr lang="zh-CN" altLang="en-US"/>
          </a:p>
        </p:txBody>
      </p:sp>
    </p:spTree>
    <p:extLst>
      <p:ext uri="{BB962C8B-B14F-4D97-AF65-F5344CB8AC3E}">
        <p14:creationId xmlns:p14="http://schemas.microsoft.com/office/powerpoint/2010/main" val="3376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3">
            <a:extLst>
              <a:ext uri="{FF2B5EF4-FFF2-40B4-BE49-F238E27FC236}">
                <a16:creationId xmlns:a16="http://schemas.microsoft.com/office/drawing/2014/main" id="{20443FD1-050D-7019-7383-4DCBC3468B24}"/>
              </a:ext>
            </a:extLst>
          </p:cNvPr>
          <p:cNvSpPr>
            <a:spLocks noGrp="1"/>
          </p:cNvSpPr>
          <p:nvPr>
            <p:ph type="dt" sz="half" idx="10"/>
          </p:nvPr>
        </p:nvSpPr>
        <p:spPr/>
        <p:txBody>
          <a:bodyPr/>
          <a:lstStyle>
            <a:lvl1pPr>
              <a:defRPr/>
            </a:lvl1pPr>
          </a:lstStyle>
          <a:p>
            <a:pPr>
              <a:defRPr/>
            </a:pPr>
            <a:fld id="{44A3E955-D429-4613-BE3B-E59EBF17A3A9}" type="datetime1">
              <a:rPr lang="zh-CN" altLang="en-US" smtClean="0"/>
              <a:t>2023/4/19</a:t>
            </a:fld>
            <a:endParaRPr lang="zh-CN" altLang="en-US"/>
          </a:p>
        </p:txBody>
      </p:sp>
      <p:sp>
        <p:nvSpPr>
          <p:cNvPr id="6" name="页脚占位符 4">
            <a:extLst>
              <a:ext uri="{FF2B5EF4-FFF2-40B4-BE49-F238E27FC236}">
                <a16:creationId xmlns:a16="http://schemas.microsoft.com/office/drawing/2014/main" id="{4AED8CF5-3D53-145B-A5FB-19DCD1CD2566}"/>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27116FA5-3FCB-4624-AFA2-22D21E5D1F5E}"/>
              </a:ext>
            </a:extLst>
          </p:cNvPr>
          <p:cNvSpPr>
            <a:spLocks noGrp="1"/>
          </p:cNvSpPr>
          <p:nvPr>
            <p:ph type="sldNum" sz="quarter" idx="12"/>
          </p:nvPr>
        </p:nvSpPr>
        <p:spPr/>
        <p:txBody>
          <a:bodyPr/>
          <a:lstStyle>
            <a:lvl1pPr>
              <a:defRPr/>
            </a:lvl1pPr>
          </a:lstStyle>
          <a:p>
            <a:pPr>
              <a:defRPr/>
            </a:pPr>
            <a:fld id="{D8FDE963-2027-4D01-9DF8-B62589AD0DE5}" type="slidenum">
              <a:rPr lang="zh-CN" altLang="en-US"/>
              <a:pPr>
                <a:defRPr/>
              </a:pPr>
              <a:t>‹#›</a:t>
            </a:fld>
            <a:endParaRPr lang="zh-CN" altLang="en-US"/>
          </a:p>
        </p:txBody>
      </p:sp>
    </p:spTree>
    <p:extLst>
      <p:ext uri="{BB962C8B-B14F-4D97-AF65-F5344CB8AC3E}">
        <p14:creationId xmlns:p14="http://schemas.microsoft.com/office/powerpoint/2010/main" val="307979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3">
            <a:extLst>
              <a:ext uri="{FF2B5EF4-FFF2-40B4-BE49-F238E27FC236}">
                <a16:creationId xmlns:a16="http://schemas.microsoft.com/office/drawing/2014/main" id="{9900EA20-3D31-2844-1210-6CAE5D3AAB3C}"/>
              </a:ext>
            </a:extLst>
          </p:cNvPr>
          <p:cNvSpPr>
            <a:spLocks noGrp="1"/>
          </p:cNvSpPr>
          <p:nvPr>
            <p:ph type="dt" sz="half" idx="10"/>
          </p:nvPr>
        </p:nvSpPr>
        <p:spPr/>
        <p:txBody>
          <a:bodyPr/>
          <a:lstStyle>
            <a:lvl1pPr>
              <a:defRPr/>
            </a:lvl1pPr>
          </a:lstStyle>
          <a:p>
            <a:pPr>
              <a:defRPr/>
            </a:pPr>
            <a:fld id="{E6C939F1-9280-4B13-80F7-276ABEA8BBE1}" type="datetime1">
              <a:rPr lang="zh-CN" altLang="en-US" smtClean="0"/>
              <a:t>2023/4/19</a:t>
            </a:fld>
            <a:endParaRPr lang="zh-CN" altLang="en-US"/>
          </a:p>
        </p:txBody>
      </p:sp>
      <p:sp>
        <p:nvSpPr>
          <p:cNvPr id="8" name="页脚占位符 4">
            <a:extLst>
              <a:ext uri="{FF2B5EF4-FFF2-40B4-BE49-F238E27FC236}">
                <a16:creationId xmlns:a16="http://schemas.microsoft.com/office/drawing/2014/main" id="{F73F98B9-31E7-0F65-4D4A-31AA08E8324F}"/>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BF5B3006-BFCF-C16A-A116-76EA6551606D}"/>
              </a:ext>
            </a:extLst>
          </p:cNvPr>
          <p:cNvSpPr>
            <a:spLocks noGrp="1"/>
          </p:cNvSpPr>
          <p:nvPr>
            <p:ph type="sldNum" sz="quarter" idx="12"/>
          </p:nvPr>
        </p:nvSpPr>
        <p:spPr/>
        <p:txBody>
          <a:bodyPr/>
          <a:lstStyle>
            <a:lvl1pPr>
              <a:defRPr/>
            </a:lvl1pPr>
          </a:lstStyle>
          <a:p>
            <a:pPr>
              <a:defRPr/>
            </a:pPr>
            <a:fld id="{E65DB7A1-8F7D-4F8F-BFCE-FFBCFF47BFF3}" type="slidenum">
              <a:rPr lang="zh-CN" altLang="en-US"/>
              <a:pPr>
                <a:defRPr/>
              </a:pPr>
              <a:t>‹#›</a:t>
            </a:fld>
            <a:endParaRPr lang="zh-CN" altLang="en-US"/>
          </a:p>
        </p:txBody>
      </p:sp>
    </p:spTree>
    <p:extLst>
      <p:ext uri="{BB962C8B-B14F-4D97-AF65-F5344CB8AC3E}">
        <p14:creationId xmlns:p14="http://schemas.microsoft.com/office/powerpoint/2010/main" val="163971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76B4D777-4992-84F9-BAB8-F3C7F80D0829}"/>
              </a:ext>
            </a:extLst>
          </p:cNvPr>
          <p:cNvSpPr>
            <a:spLocks noGrp="1"/>
          </p:cNvSpPr>
          <p:nvPr>
            <p:ph type="dt" sz="half" idx="10"/>
          </p:nvPr>
        </p:nvSpPr>
        <p:spPr/>
        <p:txBody>
          <a:bodyPr/>
          <a:lstStyle>
            <a:lvl1pPr>
              <a:defRPr/>
            </a:lvl1pPr>
          </a:lstStyle>
          <a:p>
            <a:pPr>
              <a:defRPr/>
            </a:pPr>
            <a:fld id="{E0856C51-6370-4F93-8EE7-3AB702F14714}" type="datetime1">
              <a:rPr lang="zh-CN" altLang="en-US" smtClean="0"/>
              <a:t>2023/4/19</a:t>
            </a:fld>
            <a:endParaRPr lang="zh-CN" altLang="en-US"/>
          </a:p>
        </p:txBody>
      </p:sp>
      <p:sp>
        <p:nvSpPr>
          <p:cNvPr id="4" name="页脚占位符 4">
            <a:extLst>
              <a:ext uri="{FF2B5EF4-FFF2-40B4-BE49-F238E27FC236}">
                <a16:creationId xmlns:a16="http://schemas.microsoft.com/office/drawing/2014/main" id="{4E1758CD-DB4E-EE3E-8174-25056C7DBF44}"/>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7BD8A548-BA40-21A7-DBF4-F2745D87AC26}"/>
              </a:ext>
            </a:extLst>
          </p:cNvPr>
          <p:cNvSpPr>
            <a:spLocks noGrp="1"/>
          </p:cNvSpPr>
          <p:nvPr>
            <p:ph type="sldNum" sz="quarter" idx="12"/>
          </p:nvPr>
        </p:nvSpPr>
        <p:spPr/>
        <p:txBody>
          <a:bodyPr/>
          <a:lstStyle>
            <a:lvl1pPr>
              <a:defRPr/>
            </a:lvl1pPr>
          </a:lstStyle>
          <a:p>
            <a:pPr>
              <a:defRPr/>
            </a:pPr>
            <a:fld id="{7FDD98F7-6732-4DCC-B259-D7032267C22B}" type="slidenum">
              <a:rPr lang="zh-CN" altLang="en-US"/>
              <a:pPr>
                <a:defRPr/>
              </a:pPr>
              <a:t>‹#›</a:t>
            </a:fld>
            <a:endParaRPr lang="zh-CN" altLang="en-US"/>
          </a:p>
        </p:txBody>
      </p:sp>
    </p:spTree>
    <p:extLst>
      <p:ext uri="{BB962C8B-B14F-4D97-AF65-F5344CB8AC3E}">
        <p14:creationId xmlns:p14="http://schemas.microsoft.com/office/powerpoint/2010/main" val="154238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31F5803-7285-E0D5-1C40-231A8F16B9D6}"/>
              </a:ext>
            </a:extLst>
          </p:cNvPr>
          <p:cNvSpPr>
            <a:spLocks noGrp="1"/>
          </p:cNvSpPr>
          <p:nvPr>
            <p:ph type="dt" sz="half" idx="10"/>
          </p:nvPr>
        </p:nvSpPr>
        <p:spPr/>
        <p:txBody>
          <a:bodyPr/>
          <a:lstStyle>
            <a:lvl1pPr>
              <a:defRPr/>
            </a:lvl1pPr>
          </a:lstStyle>
          <a:p>
            <a:pPr>
              <a:defRPr/>
            </a:pPr>
            <a:fld id="{8F3021CB-9943-4FE9-BDA3-AD3401398E44}" type="datetime1">
              <a:rPr lang="zh-CN" altLang="en-US" smtClean="0"/>
              <a:t>2023/4/19</a:t>
            </a:fld>
            <a:endParaRPr lang="zh-CN" altLang="en-US"/>
          </a:p>
        </p:txBody>
      </p:sp>
      <p:sp>
        <p:nvSpPr>
          <p:cNvPr id="3" name="页脚占位符 4">
            <a:extLst>
              <a:ext uri="{FF2B5EF4-FFF2-40B4-BE49-F238E27FC236}">
                <a16:creationId xmlns:a16="http://schemas.microsoft.com/office/drawing/2014/main" id="{BF4BEB1A-BED9-D14D-1752-2A661CE5FCBD}"/>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47AA8BF-7B52-837D-39C2-9D69BAC09D22}"/>
              </a:ext>
            </a:extLst>
          </p:cNvPr>
          <p:cNvSpPr>
            <a:spLocks noGrp="1"/>
          </p:cNvSpPr>
          <p:nvPr>
            <p:ph type="sldNum" sz="quarter" idx="12"/>
          </p:nvPr>
        </p:nvSpPr>
        <p:spPr/>
        <p:txBody>
          <a:bodyPr/>
          <a:lstStyle>
            <a:lvl1pPr>
              <a:defRPr/>
            </a:lvl1pPr>
          </a:lstStyle>
          <a:p>
            <a:pPr>
              <a:defRPr/>
            </a:pPr>
            <a:fld id="{8D5972C5-A9D5-410D-863D-F1D6453FA3DD}" type="slidenum">
              <a:rPr lang="zh-CN" altLang="en-US"/>
              <a:pPr>
                <a:defRPr/>
              </a:pPr>
              <a:t>‹#›</a:t>
            </a:fld>
            <a:endParaRPr lang="zh-CN" altLang="en-US"/>
          </a:p>
        </p:txBody>
      </p:sp>
    </p:spTree>
    <p:extLst>
      <p:ext uri="{BB962C8B-B14F-4D97-AF65-F5344CB8AC3E}">
        <p14:creationId xmlns:p14="http://schemas.microsoft.com/office/powerpoint/2010/main" val="318577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437F91-3C97-1229-019F-8BC58895CA32}"/>
              </a:ext>
            </a:extLst>
          </p:cNvPr>
          <p:cNvSpPr>
            <a:spLocks noGrp="1"/>
          </p:cNvSpPr>
          <p:nvPr>
            <p:ph type="dt" sz="half" idx="10"/>
          </p:nvPr>
        </p:nvSpPr>
        <p:spPr/>
        <p:txBody>
          <a:bodyPr/>
          <a:lstStyle>
            <a:lvl1pPr>
              <a:defRPr/>
            </a:lvl1pPr>
          </a:lstStyle>
          <a:p>
            <a:pPr>
              <a:defRPr/>
            </a:pPr>
            <a:fld id="{B0029C2E-EB52-4FFF-92E3-CFBCA2D833D3}" type="datetime1">
              <a:rPr lang="zh-CN" altLang="en-US" smtClean="0"/>
              <a:t>2023/4/19</a:t>
            </a:fld>
            <a:endParaRPr lang="zh-CN" altLang="en-US"/>
          </a:p>
        </p:txBody>
      </p:sp>
      <p:sp>
        <p:nvSpPr>
          <p:cNvPr id="6" name="页脚占位符 4">
            <a:extLst>
              <a:ext uri="{FF2B5EF4-FFF2-40B4-BE49-F238E27FC236}">
                <a16:creationId xmlns:a16="http://schemas.microsoft.com/office/drawing/2014/main" id="{05FD2196-C55D-4FE0-973C-461F2E668317}"/>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5CAB618-7A47-0C61-B6D9-0A043FD915C8}"/>
              </a:ext>
            </a:extLst>
          </p:cNvPr>
          <p:cNvSpPr>
            <a:spLocks noGrp="1"/>
          </p:cNvSpPr>
          <p:nvPr>
            <p:ph type="sldNum" sz="quarter" idx="12"/>
          </p:nvPr>
        </p:nvSpPr>
        <p:spPr/>
        <p:txBody>
          <a:bodyPr/>
          <a:lstStyle>
            <a:lvl1pPr>
              <a:defRPr/>
            </a:lvl1pPr>
          </a:lstStyle>
          <a:p>
            <a:pPr>
              <a:defRPr/>
            </a:pPr>
            <a:fld id="{C31F0D6A-6251-4345-A904-AF52E38F05EB}" type="slidenum">
              <a:rPr lang="zh-CN" altLang="en-US"/>
              <a:pPr>
                <a:defRPr/>
              </a:pPr>
              <a:t>‹#›</a:t>
            </a:fld>
            <a:endParaRPr lang="zh-CN" altLang="en-US"/>
          </a:p>
        </p:txBody>
      </p:sp>
    </p:spTree>
    <p:extLst>
      <p:ext uri="{BB962C8B-B14F-4D97-AF65-F5344CB8AC3E}">
        <p14:creationId xmlns:p14="http://schemas.microsoft.com/office/powerpoint/2010/main" val="245941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F25BEE3-B0F7-5868-F9F1-F026F19F9AA9}"/>
              </a:ext>
            </a:extLst>
          </p:cNvPr>
          <p:cNvSpPr>
            <a:spLocks noGrp="1"/>
          </p:cNvSpPr>
          <p:nvPr>
            <p:ph type="dt" sz="half" idx="10"/>
          </p:nvPr>
        </p:nvSpPr>
        <p:spPr/>
        <p:txBody>
          <a:bodyPr/>
          <a:lstStyle>
            <a:lvl1pPr>
              <a:defRPr/>
            </a:lvl1pPr>
          </a:lstStyle>
          <a:p>
            <a:pPr>
              <a:defRPr/>
            </a:pPr>
            <a:fld id="{423AED41-31E2-437B-9D24-255D24E2BD5D}" type="datetime1">
              <a:rPr lang="zh-CN" altLang="en-US" smtClean="0"/>
              <a:t>2023/4/19</a:t>
            </a:fld>
            <a:endParaRPr lang="zh-CN" altLang="en-US"/>
          </a:p>
        </p:txBody>
      </p:sp>
      <p:sp>
        <p:nvSpPr>
          <p:cNvPr id="6" name="页脚占位符 4">
            <a:extLst>
              <a:ext uri="{FF2B5EF4-FFF2-40B4-BE49-F238E27FC236}">
                <a16:creationId xmlns:a16="http://schemas.microsoft.com/office/drawing/2014/main" id="{17178A1A-5BD6-7AB3-9F35-7F25D13D0E9E}"/>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BC9362A-EE87-4074-0BA4-24A34C49CFD3}"/>
              </a:ext>
            </a:extLst>
          </p:cNvPr>
          <p:cNvSpPr>
            <a:spLocks noGrp="1"/>
          </p:cNvSpPr>
          <p:nvPr>
            <p:ph type="sldNum" sz="quarter" idx="12"/>
          </p:nvPr>
        </p:nvSpPr>
        <p:spPr/>
        <p:txBody>
          <a:bodyPr/>
          <a:lstStyle>
            <a:lvl1pPr>
              <a:defRPr/>
            </a:lvl1pPr>
          </a:lstStyle>
          <a:p>
            <a:pPr>
              <a:defRPr/>
            </a:pPr>
            <a:fld id="{0A3F99F1-7869-4F68-A7D8-51E4CB971BBF}" type="slidenum">
              <a:rPr lang="zh-CN" altLang="en-US"/>
              <a:pPr>
                <a:defRPr/>
              </a:pPr>
              <a:t>‹#›</a:t>
            </a:fld>
            <a:endParaRPr lang="zh-CN" altLang="en-US"/>
          </a:p>
        </p:txBody>
      </p:sp>
    </p:spTree>
    <p:extLst>
      <p:ext uri="{BB962C8B-B14F-4D97-AF65-F5344CB8AC3E}">
        <p14:creationId xmlns:p14="http://schemas.microsoft.com/office/powerpoint/2010/main" val="176945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BC01E267-1E48-B08C-32D3-4A7A64D7FED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25FDC91F-BE99-5A68-5336-F6B16D0D7D8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98BB907-BD37-938D-BAC1-3295BA807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0341FFF9-A599-491B-87BB-B86A303470BC}" type="datetime1">
              <a:rPr lang="zh-CN" altLang="en-US" smtClean="0"/>
              <a:t>2023/4/19</a:t>
            </a:fld>
            <a:endParaRPr lang="zh-CN" altLang="en-US"/>
          </a:p>
        </p:txBody>
      </p:sp>
      <p:sp>
        <p:nvSpPr>
          <p:cNvPr id="5" name="页脚占位符 4">
            <a:extLst>
              <a:ext uri="{FF2B5EF4-FFF2-40B4-BE49-F238E27FC236}">
                <a16:creationId xmlns:a16="http://schemas.microsoft.com/office/drawing/2014/main" id="{C0F9B4C7-1083-0715-7D77-7DFB603A5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504D0AE9-AF4C-22B0-BE2E-A72CDA746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0F136A8B-3102-47B5-AF88-3DB60C1FFE0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0.png"/><Relationship Id="rId12"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1.xml"/><Relationship Id="rId11" Type="http://schemas.openxmlformats.org/officeDocument/2006/relationships/image" Target="../media/image17.png"/><Relationship Id="rId10" Type="http://schemas.openxmlformats.org/officeDocument/2006/relationships/image" Target="../media/image16.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65995C0-72DE-9097-624D-AEFD5D903566}"/>
              </a:ext>
            </a:extLst>
          </p:cNvPr>
          <p:cNvSpPr/>
          <p:nvPr/>
        </p:nvSpPr>
        <p:spPr>
          <a:xfrm>
            <a:off x="0" y="1838325"/>
            <a:ext cx="12192000" cy="3235325"/>
          </a:xfrm>
          <a:prstGeom prst="rect">
            <a:avLst/>
          </a:prstGeom>
          <a:solidFill>
            <a:srgbClr val="8312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051" name="文本框 4">
            <a:extLst>
              <a:ext uri="{FF2B5EF4-FFF2-40B4-BE49-F238E27FC236}">
                <a16:creationId xmlns:a16="http://schemas.microsoft.com/office/drawing/2014/main" id="{551988A2-AED7-D9AE-CB9D-956E2AD57F26}"/>
              </a:ext>
            </a:extLst>
          </p:cNvPr>
          <p:cNvSpPr txBox="1">
            <a:spLocks noChangeArrowheads="1"/>
          </p:cNvSpPr>
          <p:nvPr/>
        </p:nvSpPr>
        <p:spPr bwMode="auto">
          <a:xfrm>
            <a:off x="1931988" y="2408238"/>
            <a:ext cx="8328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600">
                <a:solidFill>
                  <a:schemeClr val="bg1"/>
                </a:solidFill>
                <a:latin typeface="微软雅黑" panose="020B0503020204020204" pitchFamily="34" charset="-122"/>
                <a:ea typeface="微软雅黑" panose="020B0503020204020204" pitchFamily="34" charset="-122"/>
              </a:rPr>
              <a:t>CO</a:t>
            </a:r>
            <a:r>
              <a:rPr lang="en-US" altLang="zh-CN" sz="3600" baseline="-25000">
                <a:solidFill>
                  <a:schemeClr val="bg1"/>
                </a:solidFill>
                <a:latin typeface="微软雅黑" panose="020B0503020204020204" pitchFamily="34" charset="-122"/>
                <a:ea typeface="微软雅黑" panose="020B0503020204020204" pitchFamily="34" charset="-122"/>
              </a:rPr>
              <a:t>2</a:t>
            </a:r>
            <a:r>
              <a:rPr lang="en-US" altLang="zh-CN" sz="3600">
                <a:solidFill>
                  <a:schemeClr val="bg1"/>
                </a:solidFill>
                <a:latin typeface="微软雅黑" panose="020B0503020204020204" pitchFamily="34" charset="-122"/>
                <a:ea typeface="微软雅黑" panose="020B0503020204020204" pitchFamily="34" charset="-122"/>
              </a:rPr>
              <a:t> Reduction by Surface Chemistry</a:t>
            </a:r>
            <a:endParaRPr lang="zh-CN" altLang="en-US" sz="3600">
              <a:solidFill>
                <a:schemeClr val="bg1"/>
              </a:solidFill>
              <a:latin typeface="微软雅黑" panose="020B0503020204020204" pitchFamily="34" charset="-122"/>
              <a:ea typeface="微软雅黑" panose="020B0503020204020204" pitchFamily="34" charset="-122"/>
            </a:endParaRPr>
          </a:p>
        </p:txBody>
      </p:sp>
      <p:pic>
        <p:nvPicPr>
          <p:cNvPr id="2052" name="图片 2">
            <a:extLst>
              <a:ext uri="{FF2B5EF4-FFF2-40B4-BE49-F238E27FC236}">
                <a16:creationId xmlns:a16="http://schemas.microsoft.com/office/drawing/2014/main" id="{3EC1D2A1-DC74-B864-C78F-F6717BA1A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 y="98425"/>
            <a:ext cx="13541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5">
            <a:extLst>
              <a:ext uri="{FF2B5EF4-FFF2-40B4-BE49-F238E27FC236}">
                <a16:creationId xmlns:a16="http://schemas.microsoft.com/office/drawing/2014/main" id="{50C02763-8A2E-8FDA-0469-68D4D0ABA633}"/>
              </a:ext>
            </a:extLst>
          </p:cNvPr>
          <p:cNvSpPr txBox="1">
            <a:spLocks noChangeArrowheads="1"/>
          </p:cNvSpPr>
          <p:nvPr/>
        </p:nvSpPr>
        <p:spPr bwMode="auto">
          <a:xfrm>
            <a:off x="5289550" y="3290888"/>
            <a:ext cx="1179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1800">
                <a:solidFill>
                  <a:schemeClr val="bg1"/>
                </a:solidFill>
                <a:latin typeface="微软雅黑" panose="020B0503020204020204" pitchFamily="34" charset="-122"/>
                <a:ea typeface="微软雅黑" panose="020B0503020204020204" pitchFamily="34" charset="-122"/>
              </a:rPr>
              <a:t>Group Ⅲ</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054" name="TextBox 5">
            <a:extLst>
              <a:ext uri="{FF2B5EF4-FFF2-40B4-BE49-F238E27FC236}">
                <a16:creationId xmlns:a16="http://schemas.microsoft.com/office/drawing/2014/main" id="{1CABC0D7-0BE5-B89B-49D4-5C743FE0993B}"/>
              </a:ext>
            </a:extLst>
          </p:cNvPr>
          <p:cNvSpPr txBox="1">
            <a:spLocks noChangeArrowheads="1"/>
          </p:cNvSpPr>
          <p:nvPr/>
        </p:nvSpPr>
        <p:spPr bwMode="auto">
          <a:xfrm>
            <a:off x="1319818" y="4258747"/>
            <a:ext cx="9118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1800" dirty="0">
                <a:solidFill>
                  <a:schemeClr val="bg1"/>
                </a:solidFill>
                <a:latin typeface="微软雅黑" panose="020B0503020204020204" pitchFamily="34" charset="-122"/>
                <a:ea typeface="微软雅黑" panose="020B0503020204020204" pitchFamily="34" charset="-122"/>
              </a:rPr>
              <a:t>Group Members: Qingyuan Zhang, </a:t>
            </a:r>
            <a:r>
              <a:rPr lang="en-US" altLang="zh-CN" sz="1800" dirty="0" err="1">
                <a:solidFill>
                  <a:schemeClr val="bg1"/>
                </a:solidFill>
                <a:latin typeface="微软雅黑" panose="020B0503020204020204" pitchFamily="34" charset="-122"/>
                <a:ea typeface="微软雅黑" panose="020B0503020204020204" pitchFamily="34" charset="-122"/>
              </a:rPr>
              <a:t>Haoyu</a:t>
            </a:r>
            <a:r>
              <a:rPr lang="en-US" altLang="zh-CN" sz="1800" dirty="0">
                <a:solidFill>
                  <a:schemeClr val="bg1"/>
                </a:solidFill>
                <a:latin typeface="微软雅黑" panose="020B0503020204020204" pitchFamily="34" charset="-122"/>
                <a:ea typeface="微软雅黑" panose="020B0503020204020204" pitchFamily="34" charset="-122"/>
              </a:rPr>
              <a:t> Wang, </a:t>
            </a:r>
            <a:r>
              <a:rPr lang="en-US" altLang="zh-CN" sz="1800" dirty="0" err="1">
                <a:solidFill>
                  <a:schemeClr val="bg1"/>
                </a:solidFill>
                <a:latin typeface="微软雅黑" panose="020B0503020204020204" pitchFamily="34" charset="-122"/>
                <a:ea typeface="微软雅黑" panose="020B0503020204020204" pitchFamily="34" charset="-122"/>
              </a:rPr>
              <a:t>Erfei</a:t>
            </a:r>
            <a:r>
              <a:rPr lang="en-US" altLang="zh-CN" sz="1800" dirty="0">
                <a:solidFill>
                  <a:schemeClr val="bg1"/>
                </a:solidFill>
                <a:latin typeface="微软雅黑" panose="020B0503020204020204" pitchFamily="34" charset="-122"/>
                <a:ea typeface="微软雅黑" panose="020B0503020204020204" pitchFamily="34" charset="-122"/>
              </a:rPr>
              <a:t> Zhang, </a:t>
            </a:r>
            <a:r>
              <a:rPr lang="en-US" altLang="zh-CN" sz="1800" dirty="0" err="1">
                <a:solidFill>
                  <a:schemeClr val="bg1"/>
                </a:solidFill>
                <a:latin typeface="微软雅黑" panose="020B0503020204020204" pitchFamily="34" charset="-122"/>
                <a:ea typeface="微软雅黑" panose="020B0503020204020204" pitchFamily="34" charset="-122"/>
              </a:rPr>
              <a:t>Qianling</a:t>
            </a:r>
            <a:r>
              <a:rPr lang="en-US" altLang="zh-CN" sz="1800" dirty="0">
                <a:solidFill>
                  <a:schemeClr val="bg1"/>
                </a:solidFill>
                <a:latin typeface="微软雅黑" panose="020B0503020204020204" pitchFamily="34" charset="-122"/>
                <a:ea typeface="微软雅黑" panose="020B0503020204020204" pitchFamily="34" charset="-122"/>
              </a:rPr>
              <a:t> Liu, Yi Wei</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 name="TextBox 5">
            <a:extLst>
              <a:ext uri="{FF2B5EF4-FFF2-40B4-BE49-F238E27FC236}">
                <a16:creationId xmlns:a16="http://schemas.microsoft.com/office/drawing/2014/main" id="{976BA609-4C5E-94B1-2661-820AFA139BF6}"/>
              </a:ext>
            </a:extLst>
          </p:cNvPr>
          <p:cNvSpPr txBox="1">
            <a:spLocks noChangeArrowheads="1"/>
          </p:cNvSpPr>
          <p:nvPr/>
        </p:nvSpPr>
        <p:spPr bwMode="auto">
          <a:xfrm>
            <a:off x="4933821" y="3802063"/>
            <a:ext cx="1890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1800" dirty="0">
                <a:solidFill>
                  <a:schemeClr val="bg1"/>
                </a:solidFill>
                <a:latin typeface="微软雅黑" panose="020B0503020204020204" pitchFamily="34" charset="-122"/>
                <a:ea typeface="微软雅黑" panose="020B0503020204020204" pitchFamily="34" charset="-122"/>
              </a:rPr>
              <a:t>Speaker: Yi Wei</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B562BF24-4ACD-706E-9E2A-E8BDF7CDF5E8}"/>
              </a:ext>
            </a:extLst>
          </p:cNvPr>
          <p:cNvSpPr>
            <a:spLocks noGrp="1"/>
          </p:cNvSpPr>
          <p:nvPr>
            <p:ph type="sldNum" sz="quarter" idx="12"/>
          </p:nvPr>
        </p:nvSpPr>
        <p:spPr/>
        <p:txBody>
          <a:bodyPr/>
          <a:lstStyle/>
          <a:p>
            <a:pPr>
              <a:defRPr/>
            </a:pPr>
            <a:fld id="{5AC859E8-AF8D-4990-884F-ED8D15563C96}" type="slidenum">
              <a:rPr lang="zh-CN" altLang="en-US" smtClean="0"/>
              <a:pPr>
                <a:defRP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5C68AF5-E354-C3B1-C67D-E9C81282C3C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t="16882" b="3414"/>
          <a:stretch/>
        </p:blipFill>
        <p:spPr>
          <a:xfrm>
            <a:off x="0" y="929309"/>
            <a:ext cx="12192000" cy="4999382"/>
          </a:xfrm>
          <a:prstGeom prst="rect">
            <a:avLst/>
          </a:prstGeom>
        </p:spPr>
      </p:pic>
      <p:grpSp>
        <p:nvGrpSpPr>
          <p:cNvPr id="6147" name="组合 12"/>
          <p:cNvGrpSpPr/>
          <p:nvPr/>
        </p:nvGrpSpPr>
        <p:grpSpPr bwMode="auto">
          <a:xfrm>
            <a:off x="899009" y="1515511"/>
            <a:ext cx="4543425" cy="3648075"/>
            <a:chOff x="4202851" y="1047404"/>
            <a:chExt cx="4808146" cy="3860955"/>
          </a:xfrm>
        </p:grpSpPr>
        <p:sp>
          <p:nvSpPr>
            <p:cNvPr id="3" name="椭圆 2"/>
            <p:cNvSpPr/>
            <p:nvPr/>
          </p:nvSpPr>
          <p:spPr>
            <a:xfrm>
              <a:off x="4202851" y="3330710"/>
              <a:ext cx="710637" cy="7106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4" name="椭圆 3"/>
            <p:cNvSpPr/>
            <p:nvPr/>
          </p:nvSpPr>
          <p:spPr>
            <a:xfrm>
              <a:off x="4688369" y="1574967"/>
              <a:ext cx="2945032" cy="2943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cs typeface="+mn-ea"/>
                <a:sym typeface="+mn-lt"/>
              </a:endParaRPr>
            </a:p>
          </p:txBody>
        </p:sp>
        <p:sp>
          <p:nvSpPr>
            <p:cNvPr id="5" name="椭圆 4"/>
            <p:cNvSpPr/>
            <p:nvPr/>
          </p:nvSpPr>
          <p:spPr>
            <a:xfrm>
              <a:off x="7021883" y="3940600"/>
              <a:ext cx="967677" cy="96775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6" name="椭圆 5"/>
            <p:cNvSpPr/>
            <p:nvPr/>
          </p:nvSpPr>
          <p:spPr>
            <a:xfrm>
              <a:off x="7146202" y="4063250"/>
              <a:ext cx="687117" cy="6871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7" name="椭圆 6"/>
            <p:cNvSpPr/>
            <p:nvPr/>
          </p:nvSpPr>
          <p:spPr>
            <a:xfrm>
              <a:off x="6909323" y="1687536"/>
              <a:ext cx="305759" cy="3074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8" name="文本框 7"/>
            <p:cNvSpPr txBox="1"/>
            <p:nvPr/>
          </p:nvSpPr>
          <p:spPr>
            <a:xfrm>
              <a:off x="4926928" y="1912674"/>
              <a:ext cx="2393994" cy="1972481"/>
            </a:xfrm>
            <a:prstGeom prst="rect">
              <a:avLst/>
            </a:prstGeom>
            <a:noFill/>
          </p:spPr>
          <p:txBody>
            <a:bodyPr>
              <a:spAutoFit/>
            </a:bodyPr>
            <a:lstStyle/>
            <a:p>
              <a:pPr algn="ctr" eaLnBrk="1" fontAlgn="auto" hangingPunct="1">
                <a:spcBef>
                  <a:spcPts val="0"/>
                </a:spcBef>
                <a:spcAft>
                  <a:spcPts val="0"/>
                </a:spcAft>
                <a:defRPr/>
              </a:pPr>
              <a:r>
                <a:rPr lang="en-US" altLang="zh-CN" sz="11500" dirty="0">
                  <a:solidFill>
                    <a:schemeClr val="bg1"/>
                  </a:solidFill>
                  <a:latin typeface="+mn-lt"/>
                  <a:ea typeface="+mn-ea"/>
                  <a:cs typeface="+mn-ea"/>
                  <a:sym typeface="+mn-lt"/>
                </a:rPr>
                <a:t>02</a:t>
              </a:r>
              <a:endParaRPr lang="zh-CN" altLang="en-US" sz="9600" dirty="0">
                <a:solidFill>
                  <a:schemeClr val="bg1"/>
                </a:solidFill>
                <a:latin typeface="+mn-lt"/>
                <a:ea typeface="+mn-ea"/>
                <a:cs typeface="+mn-ea"/>
                <a:sym typeface="+mn-lt"/>
              </a:endParaRPr>
            </a:p>
          </p:txBody>
        </p:sp>
        <p:sp>
          <p:nvSpPr>
            <p:cNvPr id="9" name="矩形 8"/>
            <p:cNvSpPr/>
            <p:nvPr/>
          </p:nvSpPr>
          <p:spPr>
            <a:xfrm>
              <a:off x="4471650" y="1047404"/>
              <a:ext cx="324239" cy="3225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0" name="矩形 9"/>
            <p:cNvSpPr/>
            <p:nvPr/>
          </p:nvSpPr>
          <p:spPr>
            <a:xfrm flipV="1">
              <a:off x="8125639" y="1932836"/>
              <a:ext cx="268799" cy="267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1" name="矩形 10"/>
            <p:cNvSpPr/>
            <p:nvPr/>
          </p:nvSpPr>
          <p:spPr>
            <a:xfrm flipV="1">
              <a:off x="8848037" y="2522564"/>
              <a:ext cx="162960" cy="1646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sp>
        <p:nvSpPr>
          <p:cNvPr id="12" name="文本框 11"/>
          <p:cNvSpPr txBox="1"/>
          <p:nvPr/>
        </p:nvSpPr>
        <p:spPr>
          <a:xfrm>
            <a:off x="4210306" y="1923969"/>
            <a:ext cx="6848475" cy="1015663"/>
          </a:xfrm>
          <a:prstGeom prst="rect">
            <a:avLst/>
          </a:prstGeom>
          <a:noFill/>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en-US" altLang="zh-CN" sz="6000" b="1" dirty="0">
                <a:solidFill>
                  <a:schemeClr val="bg1"/>
                </a:solidFill>
                <a:cs typeface="+mn-ea"/>
                <a:sym typeface="+mn-lt"/>
              </a:rPr>
              <a:t>Case </a:t>
            </a:r>
            <a:r>
              <a:rPr lang="en-US" altLang="zh-CN" sz="6000" b="1">
                <a:solidFill>
                  <a:schemeClr val="bg1"/>
                </a:solidFill>
                <a:cs typeface="+mn-ea"/>
                <a:sym typeface="+mn-lt"/>
              </a:rPr>
              <a:t>Study :</a:t>
            </a:r>
            <a:endParaRPr lang="zh-CN" altLang="en-US" sz="6000" b="1" dirty="0">
              <a:solidFill>
                <a:schemeClr val="bg1"/>
              </a:solidFill>
              <a:latin typeface="+mn-lt"/>
              <a:ea typeface="+mn-ea"/>
              <a:cs typeface="+mn-ea"/>
              <a:sym typeface="+mn-lt"/>
            </a:endParaRPr>
          </a:p>
        </p:txBody>
      </p:sp>
      <p:sp>
        <p:nvSpPr>
          <p:cNvPr id="13" name="文本框 12">
            <a:extLst>
              <a:ext uri="{FF2B5EF4-FFF2-40B4-BE49-F238E27FC236}">
                <a16:creationId xmlns:a16="http://schemas.microsoft.com/office/drawing/2014/main" id="{A8972608-1A5C-E826-1131-7E6BA4D5AF5D}"/>
              </a:ext>
            </a:extLst>
          </p:cNvPr>
          <p:cNvSpPr txBox="1"/>
          <p:nvPr/>
        </p:nvSpPr>
        <p:spPr>
          <a:xfrm>
            <a:off x="4322510" y="3035879"/>
            <a:ext cx="7435116" cy="1446550"/>
          </a:xfrm>
          <a:prstGeom prst="rect">
            <a:avLst/>
          </a:prstGeom>
          <a:noFill/>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en-US" altLang="zh-CN" sz="4400" b="1" dirty="0">
                <a:solidFill>
                  <a:schemeClr val="bg1"/>
                </a:solidFill>
                <a:cs typeface="+mn-ea"/>
                <a:sym typeface="+mn-lt"/>
              </a:rPr>
              <a:t>In-situ XANES revealing the CO</a:t>
            </a:r>
            <a:r>
              <a:rPr lang="en-US" altLang="zh-CN" sz="4400" b="1" baseline="-25000" dirty="0">
                <a:solidFill>
                  <a:schemeClr val="bg1"/>
                </a:solidFill>
                <a:cs typeface="+mn-ea"/>
                <a:sym typeface="+mn-lt"/>
              </a:rPr>
              <a:t>2</a:t>
            </a:r>
            <a:r>
              <a:rPr lang="en-US" altLang="zh-CN" sz="4400" b="1" dirty="0">
                <a:solidFill>
                  <a:schemeClr val="bg1"/>
                </a:solidFill>
                <a:cs typeface="+mn-ea"/>
                <a:sym typeface="+mn-lt"/>
              </a:rPr>
              <a:t>-Ethanol transformation</a:t>
            </a:r>
            <a:endParaRPr lang="zh-CN" altLang="en-US" sz="44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D00407-E50C-404F-7703-41EB27947919}"/>
              </a:ext>
            </a:extLst>
          </p:cNvPr>
          <p:cNvPicPr>
            <a:picLocks noChangeAspect="1"/>
          </p:cNvPicPr>
          <p:nvPr/>
        </p:nvPicPr>
        <p:blipFill rotWithShape="1">
          <a:blip r:embed="rId2"/>
          <a:srcRect t="4805"/>
          <a:stretch/>
        </p:blipFill>
        <p:spPr>
          <a:xfrm>
            <a:off x="171034" y="2850231"/>
            <a:ext cx="4786473" cy="2436592"/>
          </a:xfrm>
          <a:prstGeom prst="rect">
            <a:avLst/>
          </a:prstGeom>
        </p:spPr>
      </p:pic>
      <p:pic>
        <p:nvPicPr>
          <p:cNvPr id="3" name="图片 2">
            <a:extLst>
              <a:ext uri="{FF2B5EF4-FFF2-40B4-BE49-F238E27FC236}">
                <a16:creationId xmlns:a16="http://schemas.microsoft.com/office/drawing/2014/main" id="{624DC48A-04CA-7615-8D74-EC5389A38F95}"/>
              </a:ext>
            </a:extLst>
          </p:cNvPr>
          <p:cNvPicPr>
            <a:picLocks noChangeAspect="1"/>
          </p:cNvPicPr>
          <p:nvPr/>
        </p:nvPicPr>
        <p:blipFill rotWithShape="1">
          <a:blip r:embed="rId3"/>
          <a:srcRect t="4689"/>
          <a:stretch/>
        </p:blipFill>
        <p:spPr>
          <a:xfrm>
            <a:off x="171034" y="794173"/>
            <a:ext cx="4129940" cy="1500510"/>
          </a:xfrm>
          <a:prstGeom prst="rect">
            <a:avLst/>
          </a:prstGeom>
        </p:spPr>
      </p:pic>
      <p:sp>
        <p:nvSpPr>
          <p:cNvPr id="12" name="灯片编号占位符 11">
            <a:extLst>
              <a:ext uri="{FF2B5EF4-FFF2-40B4-BE49-F238E27FC236}">
                <a16:creationId xmlns:a16="http://schemas.microsoft.com/office/drawing/2014/main" id="{00227C3A-F8DF-4B0B-1774-41A1D67D3758}"/>
              </a:ext>
            </a:extLst>
          </p:cNvPr>
          <p:cNvSpPr>
            <a:spLocks noGrp="1"/>
          </p:cNvSpPr>
          <p:nvPr>
            <p:ph type="sldNum" sz="quarter" idx="12"/>
          </p:nvPr>
        </p:nvSpPr>
        <p:spPr/>
        <p:txBody>
          <a:bodyPr/>
          <a:lstStyle/>
          <a:p>
            <a:pPr>
              <a:defRPr/>
            </a:pPr>
            <a:fld id="{5AC859E8-AF8D-4990-884F-ED8D15563C96}" type="slidenum">
              <a:rPr lang="zh-CN" altLang="en-US" smtClean="0"/>
              <a:pPr>
                <a:defRPr/>
              </a:pPr>
              <a:t>11</a:t>
            </a:fld>
            <a:endParaRPr lang="zh-CN" altLang="en-US" dirty="0"/>
          </a:p>
        </p:txBody>
      </p:sp>
      <p:grpSp>
        <p:nvGrpSpPr>
          <p:cNvPr id="13" name="组合 1">
            <a:extLst>
              <a:ext uri="{FF2B5EF4-FFF2-40B4-BE49-F238E27FC236}">
                <a16:creationId xmlns:a16="http://schemas.microsoft.com/office/drawing/2014/main" id="{A7A29DB6-29C5-0870-5A9C-763174AF875B}"/>
              </a:ext>
            </a:extLst>
          </p:cNvPr>
          <p:cNvGrpSpPr/>
          <p:nvPr/>
        </p:nvGrpSpPr>
        <p:grpSpPr bwMode="auto">
          <a:xfrm>
            <a:off x="171034" y="92755"/>
            <a:ext cx="5708180" cy="611187"/>
            <a:chOff x="297663" y="361898"/>
            <a:chExt cx="5706291" cy="611067"/>
          </a:xfrm>
        </p:grpSpPr>
        <p:sp>
          <p:nvSpPr>
            <p:cNvPr id="14" name="文本框 13">
              <a:extLst>
                <a:ext uri="{FF2B5EF4-FFF2-40B4-BE49-F238E27FC236}">
                  <a16:creationId xmlns:a16="http://schemas.microsoft.com/office/drawing/2014/main" id="{50ECEAA7-3104-EFB8-BC38-963469FF8390}"/>
                </a:ext>
              </a:extLst>
            </p:cNvPr>
            <p:cNvSpPr txBox="1"/>
            <p:nvPr/>
          </p:nvSpPr>
          <p:spPr>
            <a:xfrm>
              <a:off x="342098" y="361898"/>
              <a:ext cx="5661856"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Catalysts system introduction</a:t>
              </a:r>
              <a:endParaRPr lang="zh-CN" altLang="en-US" sz="3200" b="1" dirty="0">
                <a:sym typeface="+mn-lt"/>
              </a:endParaRPr>
            </a:p>
          </p:txBody>
        </p:sp>
        <p:cxnSp>
          <p:nvCxnSpPr>
            <p:cNvPr id="15" name="直接连接符 14">
              <a:extLst>
                <a:ext uri="{FF2B5EF4-FFF2-40B4-BE49-F238E27FC236}">
                  <a16:creationId xmlns:a16="http://schemas.microsoft.com/office/drawing/2014/main" id="{3217DC54-31EA-3AC2-E71D-152FB51DB81D}"/>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6" name="图片 15">
            <a:extLst>
              <a:ext uri="{FF2B5EF4-FFF2-40B4-BE49-F238E27FC236}">
                <a16:creationId xmlns:a16="http://schemas.microsoft.com/office/drawing/2014/main" id="{382D5095-F16B-9FE6-C44D-F475F16BDD39}"/>
              </a:ext>
            </a:extLst>
          </p:cNvPr>
          <p:cNvPicPr>
            <a:picLocks noChangeAspect="1"/>
          </p:cNvPicPr>
          <p:nvPr/>
        </p:nvPicPr>
        <p:blipFill>
          <a:blip r:embed="rId4"/>
          <a:stretch>
            <a:fillRect/>
          </a:stretch>
        </p:blipFill>
        <p:spPr>
          <a:xfrm>
            <a:off x="5304517" y="1073274"/>
            <a:ext cx="6887483" cy="3896023"/>
          </a:xfrm>
          <a:prstGeom prst="rect">
            <a:avLst/>
          </a:prstGeom>
        </p:spPr>
      </p:pic>
      <p:sp>
        <p:nvSpPr>
          <p:cNvPr id="5" name="文本框 4">
            <a:extLst>
              <a:ext uri="{FF2B5EF4-FFF2-40B4-BE49-F238E27FC236}">
                <a16:creationId xmlns:a16="http://schemas.microsoft.com/office/drawing/2014/main" id="{B8D5E323-7B68-66E7-BC0E-ABA79517F0CC}"/>
              </a:ext>
            </a:extLst>
          </p:cNvPr>
          <p:cNvSpPr txBox="1"/>
          <p:nvPr/>
        </p:nvSpPr>
        <p:spPr>
          <a:xfrm>
            <a:off x="215484" y="2480899"/>
            <a:ext cx="2898135" cy="369332"/>
          </a:xfrm>
          <a:prstGeom prst="rect">
            <a:avLst/>
          </a:prstGeom>
          <a:noFill/>
        </p:spPr>
        <p:txBody>
          <a:bodyPr wrap="square">
            <a:spAutoFit/>
          </a:bodyPr>
          <a:lstStyle/>
          <a:p>
            <a:r>
              <a:rPr lang="en-US" altLang="zh-CN" sz="1800" b="1" i="0" u="none" strike="noStrike" baseline="0" dirty="0">
                <a:latin typeface="Whitney-Semibold"/>
              </a:rPr>
              <a:t>1. Catalyst synthesis</a:t>
            </a:r>
            <a:endParaRPr lang="zh-CN" altLang="en-US" b="1" dirty="0"/>
          </a:p>
        </p:txBody>
      </p:sp>
      <p:sp>
        <p:nvSpPr>
          <p:cNvPr id="7" name="文本框 6">
            <a:extLst>
              <a:ext uri="{FF2B5EF4-FFF2-40B4-BE49-F238E27FC236}">
                <a16:creationId xmlns:a16="http://schemas.microsoft.com/office/drawing/2014/main" id="{A66A39E1-83CA-5186-0830-919F6304DE7B}"/>
              </a:ext>
            </a:extLst>
          </p:cNvPr>
          <p:cNvSpPr txBox="1"/>
          <p:nvPr/>
        </p:nvSpPr>
        <p:spPr>
          <a:xfrm>
            <a:off x="0" y="5286823"/>
            <a:ext cx="5154890" cy="646331"/>
          </a:xfrm>
          <a:prstGeom prst="rect">
            <a:avLst/>
          </a:prstGeom>
          <a:noFill/>
        </p:spPr>
        <p:txBody>
          <a:bodyPr wrap="square">
            <a:spAutoFit/>
          </a:bodyPr>
          <a:lstStyle/>
          <a:p>
            <a:r>
              <a:rPr lang="en-US" altLang="zh-CN" sz="1800" b="0" i="0" u="none" strike="noStrike" baseline="0" dirty="0">
                <a:latin typeface="Whitney-Book"/>
              </a:rPr>
              <a:t>Step-by-step preparation of the carbon-supported Cu SA catalyst using an </a:t>
            </a:r>
            <a:r>
              <a:rPr lang="en-US" altLang="zh-CN" sz="1800" b="1" i="0" u="none" strike="noStrike" baseline="0" dirty="0">
                <a:solidFill>
                  <a:srgbClr val="C00000"/>
                </a:solidFill>
                <a:latin typeface="Whitney-Book"/>
              </a:rPr>
              <a:t>amalgamated Cu–Li method.</a:t>
            </a:r>
            <a:endParaRPr lang="zh-CN" altLang="en-US" b="1" dirty="0">
              <a:solidFill>
                <a:srgbClr val="C00000"/>
              </a:solidFill>
            </a:endParaRPr>
          </a:p>
        </p:txBody>
      </p:sp>
      <p:sp>
        <p:nvSpPr>
          <p:cNvPr id="9" name="文本框 8">
            <a:extLst>
              <a:ext uri="{FF2B5EF4-FFF2-40B4-BE49-F238E27FC236}">
                <a16:creationId xmlns:a16="http://schemas.microsoft.com/office/drawing/2014/main" id="{290FBD01-C4BE-47C8-99EA-52A3DD28183C}"/>
              </a:ext>
            </a:extLst>
          </p:cNvPr>
          <p:cNvSpPr txBox="1"/>
          <p:nvPr/>
        </p:nvSpPr>
        <p:spPr>
          <a:xfrm>
            <a:off x="5325924" y="703942"/>
            <a:ext cx="4370109" cy="369332"/>
          </a:xfrm>
          <a:prstGeom prst="rect">
            <a:avLst/>
          </a:prstGeom>
          <a:noFill/>
        </p:spPr>
        <p:txBody>
          <a:bodyPr wrap="square">
            <a:spAutoFit/>
          </a:bodyPr>
          <a:lstStyle/>
          <a:p>
            <a:r>
              <a:rPr lang="en-US" altLang="zh-CN" sz="1800" b="1" i="0" u="none" strike="noStrike" baseline="0" dirty="0">
                <a:latin typeface="Whitney-Semibold"/>
              </a:rPr>
              <a:t>2.</a:t>
            </a:r>
            <a:r>
              <a:rPr lang="zh-CN" altLang="en-US" sz="1800" b="1" i="0" u="none" strike="noStrike" baseline="0" dirty="0">
                <a:latin typeface="Whitney-Semibold"/>
              </a:rPr>
              <a:t> </a:t>
            </a:r>
            <a:r>
              <a:rPr lang="en-US" altLang="zh-CN" sz="1800" b="1" i="0" u="none" strike="noStrike" baseline="0" dirty="0">
                <a:latin typeface="Whitney-Semibold"/>
              </a:rPr>
              <a:t>Catalyst structure characterizations</a:t>
            </a:r>
            <a:endParaRPr lang="zh-CN" altLang="en-US" b="1" dirty="0"/>
          </a:p>
        </p:txBody>
      </p:sp>
      <p:sp>
        <p:nvSpPr>
          <p:cNvPr id="11" name="文本框 10">
            <a:extLst>
              <a:ext uri="{FF2B5EF4-FFF2-40B4-BE49-F238E27FC236}">
                <a16:creationId xmlns:a16="http://schemas.microsoft.com/office/drawing/2014/main" id="{94D21EFB-1BC9-3564-A0E8-8D1C97ADED2D}"/>
              </a:ext>
            </a:extLst>
          </p:cNvPr>
          <p:cNvSpPr txBox="1"/>
          <p:nvPr/>
        </p:nvSpPr>
        <p:spPr>
          <a:xfrm>
            <a:off x="5325924" y="5062659"/>
            <a:ext cx="6117996" cy="1200329"/>
          </a:xfrm>
          <a:prstGeom prst="rect">
            <a:avLst/>
          </a:prstGeom>
          <a:noFill/>
        </p:spPr>
        <p:txBody>
          <a:bodyPr wrap="square">
            <a:spAutoFit/>
          </a:bodyPr>
          <a:lstStyle/>
          <a:p>
            <a:pPr marL="285750" indent="-285750">
              <a:buFont typeface="Arial" panose="020B0604020202020204" pitchFamily="34" charset="0"/>
              <a:buChar char="•"/>
            </a:pPr>
            <a:r>
              <a:rPr lang="en-US" altLang="zh-CN" sz="1800" b="0" i="0" u="none" strike="noStrike" baseline="0" dirty="0">
                <a:latin typeface="Whitney-Book"/>
              </a:rPr>
              <a:t>HAADF–STEM images</a:t>
            </a:r>
          </a:p>
          <a:p>
            <a:pPr marL="285750" indent="-285750">
              <a:buFont typeface="Arial" panose="020B0604020202020204" pitchFamily="34" charset="0"/>
              <a:buChar char="•"/>
            </a:pPr>
            <a:r>
              <a:rPr lang="en-US" altLang="zh-CN" sz="1800" b="0" i="0" u="none" strike="noStrike" baseline="0" dirty="0">
                <a:latin typeface="Whitney-Book"/>
              </a:rPr>
              <a:t>XRD patterns</a:t>
            </a:r>
            <a:endParaRPr lang="en-US" altLang="zh-CN" dirty="0">
              <a:latin typeface="Whitney-Book"/>
            </a:endParaRPr>
          </a:p>
          <a:p>
            <a:pPr marL="285750" indent="-285750">
              <a:buFont typeface="Arial" panose="020B0604020202020204" pitchFamily="34" charset="0"/>
              <a:buChar char="•"/>
            </a:pPr>
            <a:r>
              <a:rPr lang="en-US" altLang="zh-CN" sz="1800" b="0" i="0" u="none" strike="noStrike" baseline="0" dirty="0">
                <a:latin typeface="Whitney-Book"/>
              </a:rPr>
              <a:t>Fourier transform of </a:t>
            </a:r>
            <a:r>
              <a:rPr lang="en-US" altLang="zh-CN" sz="1800" b="1" i="1" u="none" strike="noStrike" baseline="0" dirty="0">
                <a:solidFill>
                  <a:srgbClr val="C00000"/>
                </a:solidFill>
                <a:latin typeface="Whitney-BookItalic"/>
              </a:rPr>
              <a:t>k</a:t>
            </a:r>
            <a:r>
              <a:rPr lang="en-US" altLang="zh-CN" sz="1800" b="1" i="0" u="none" strike="noStrike" baseline="30000" dirty="0">
                <a:solidFill>
                  <a:srgbClr val="C00000"/>
                </a:solidFill>
                <a:latin typeface="Whitney-Book"/>
              </a:rPr>
              <a:t>2</a:t>
            </a:r>
            <a:r>
              <a:rPr lang="en-US" altLang="zh-CN" sz="1800" b="1" i="0" u="none" strike="noStrike" baseline="0" dirty="0">
                <a:solidFill>
                  <a:srgbClr val="C00000"/>
                </a:solidFill>
                <a:latin typeface="Whitney-Book"/>
              </a:rPr>
              <a:t>-weighted </a:t>
            </a:r>
            <a:r>
              <a:rPr lang="en-US" altLang="zh-CN" sz="1800" b="1" i="1" u="none" strike="noStrike" baseline="0" dirty="0">
                <a:solidFill>
                  <a:srgbClr val="C00000"/>
                </a:solidFill>
                <a:latin typeface="Whitney-BookItalic"/>
              </a:rPr>
              <a:t>R </a:t>
            </a:r>
            <a:r>
              <a:rPr lang="en-US" altLang="zh-CN" sz="1800" b="1" i="0" u="none" strike="noStrike" baseline="0" dirty="0">
                <a:solidFill>
                  <a:srgbClr val="C00000"/>
                </a:solidFill>
                <a:latin typeface="Whitney-Book"/>
              </a:rPr>
              <a:t>space </a:t>
            </a:r>
            <a:r>
              <a:rPr lang="en-US" altLang="zh-CN" sz="1800" b="1" i="1" u="none" strike="noStrike" baseline="0" dirty="0">
                <a:solidFill>
                  <a:srgbClr val="C00000"/>
                </a:solidFill>
                <a:latin typeface="STIXGeneral-Italic2"/>
              </a:rPr>
              <a:t>χ </a:t>
            </a:r>
            <a:r>
              <a:rPr lang="en-US" altLang="zh-CN" sz="1800" b="1" i="0" u="none" strike="noStrike" baseline="0" dirty="0">
                <a:solidFill>
                  <a:srgbClr val="C00000"/>
                </a:solidFill>
                <a:latin typeface="Whitney-Book"/>
              </a:rPr>
              <a:t>EXAFS data</a:t>
            </a:r>
          </a:p>
          <a:p>
            <a:pPr marL="285750" indent="-285750">
              <a:buFont typeface="Arial" panose="020B0604020202020204" pitchFamily="34" charset="0"/>
              <a:buChar char="•"/>
            </a:pPr>
            <a:r>
              <a:rPr lang="en-US" altLang="zh-CN" sz="1800" b="0" i="0" u="none" strike="noStrike" baseline="0" dirty="0">
                <a:latin typeface="Whitney-Book"/>
              </a:rPr>
              <a:t>Cu </a:t>
            </a:r>
            <a:r>
              <a:rPr lang="en-US" altLang="zh-CN" sz="1800" b="0" i="1" u="none" strike="noStrike" baseline="0" dirty="0">
                <a:latin typeface="Whitney-BookItalic"/>
              </a:rPr>
              <a:t>k</a:t>
            </a:r>
            <a:r>
              <a:rPr lang="en-US" altLang="zh-CN" sz="1800" b="0" i="0" u="none" strike="noStrike" baseline="0" dirty="0">
                <a:latin typeface="Whitney-Book"/>
              </a:rPr>
              <a:t>-edge normalized XANES spectra</a:t>
            </a:r>
            <a:endParaRPr lang="zh-CN" altLang="en-US" dirty="0"/>
          </a:p>
        </p:txBody>
      </p:sp>
      <p:sp>
        <p:nvSpPr>
          <p:cNvPr id="19" name="文本框 18">
            <a:extLst>
              <a:ext uri="{FF2B5EF4-FFF2-40B4-BE49-F238E27FC236}">
                <a16:creationId xmlns:a16="http://schemas.microsoft.com/office/drawing/2014/main" id="{21D8C65C-0E05-A51E-B7F7-4FC39160BBD1}"/>
              </a:ext>
            </a:extLst>
          </p:cNvPr>
          <p:cNvSpPr txBox="1"/>
          <p:nvPr/>
        </p:nvSpPr>
        <p:spPr>
          <a:xfrm>
            <a:off x="171035" y="6457650"/>
            <a:ext cx="3693956" cy="307777"/>
          </a:xfrm>
          <a:prstGeom prst="rect">
            <a:avLst/>
          </a:prstGeom>
          <a:noFill/>
        </p:spPr>
        <p:txBody>
          <a:bodyPr wrap="square">
            <a:spAutoFit/>
          </a:bodyPr>
          <a:lstStyle/>
          <a:p>
            <a:r>
              <a:rPr lang="en-US" altLang="zh-CN" sz="1400" dirty="0">
                <a:solidFill>
                  <a:srgbClr val="000000"/>
                </a:solidFill>
                <a:effectLst/>
                <a:latin typeface="Times New Roman" panose="02020603050405020304" pitchFamily="18" charset="0"/>
                <a:ea typeface="SimSun" panose="02010600030101010101" pitchFamily="2" charset="-122"/>
              </a:rPr>
              <a:t>Xu, H.et al. </a:t>
            </a:r>
            <a:r>
              <a:rPr lang="en-US" altLang="zh-CN" sz="1400" i="1" dirty="0">
                <a:solidFill>
                  <a:srgbClr val="000000"/>
                </a:solidFill>
                <a:effectLst/>
                <a:latin typeface="Times New Roman" panose="02020603050405020304" pitchFamily="18" charset="0"/>
                <a:ea typeface="SimSun" panose="02010600030101010101" pitchFamily="2" charset="-122"/>
              </a:rPr>
              <a:t>Nature Energy </a:t>
            </a:r>
            <a:r>
              <a:rPr lang="en-US" altLang="zh-CN" sz="1400" b="1" dirty="0">
                <a:solidFill>
                  <a:srgbClr val="000000"/>
                </a:solidFill>
                <a:effectLst/>
                <a:latin typeface="Times New Roman" panose="02020603050405020304" pitchFamily="18" charset="0"/>
                <a:ea typeface="SimSun" panose="02010600030101010101" pitchFamily="2" charset="-122"/>
              </a:rPr>
              <a:t>2020</a:t>
            </a:r>
            <a:r>
              <a:rPr lang="en-US" altLang="zh-CN" sz="1400" dirty="0">
                <a:solidFill>
                  <a:srgbClr val="000000"/>
                </a:solidFill>
                <a:effectLst/>
                <a:latin typeface="Times New Roman" panose="02020603050405020304" pitchFamily="18" charset="0"/>
                <a:ea typeface="SimSun" panose="02010600030101010101" pitchFamily="2" charset="-122"/>
              </a:rPr>
              <a:t>, </a:t>
            </a:r>
            <a:r>
              <a:rPr lang="en-US" altLang="zh-CN" sz="1400" i="1" dirty="0">
                <a:solidFill>
                  <a:srgbClr val="000000"/>
                </a:solidFill>
                <a:effectLst/>
                <a:latin typeface="Times New Roman" panose="02020603050405020304" pitchFamily="18" charset="0"/>
                <a:ea typeface="SimSun" panose="02010600030101010101" pitchFamily="2" charset="-122"/>
              </a:rPr>
              <a:t>5</a:t>
            </a:r>
            <a:r>
              <a:rPr lang="en-US" altLang="zh-CN" sz="1400" dirty="0">
                <a:solidFill>
                  <a:srgbClr val="000000"/>
                </a:solidFill>
                <a:effectLst/>
                <a:latin typeface="Times New Roman" panose="02020603050405020304" pitchFamily="18" charset="0"/>
                <a:ea typeface="SimSun" panose="02010600030101010101" pitchFamily="2" charset="-122"/>
              </a:rPr>
              <a:t> (8), 623-632.</a:t>
            </a:r>
            <a:endParaRPr lang="zh-CN" alt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C90283A-AAB7-B6D8-1272-88E122EACBBC}"/>
              </a:ext>
            </a:extLst>
          </p:cNvPr>
          <p:cNvPicPr>
            <a:picLocks noChangeAspect="1"/>
          </p:cNvPicPr>
          <p:nvPr/>
        </p:nvPicPr>
        <p:blipFill>
          <a:blip r:embed="rId2"/>
          <a:stretch>
            <a:fillRect/>
          </a:stretch>
        </p:blipFill>
        <p:spPr>
          <a:xfrm>
            <a:off x="-5250" y="1186446"/>
            <a:ext cx="7737936" cy="2022780"/>
          </a:xfrm>
          <a:prstGeom prst="rect">
            <a:avLst/>
          </a:prstGeom>
        </p:spPr>
      </p:pic>
      <p:sp>
        <p:nvSpPr>
          <p:cNvPr id="6" name="灯片编号占位符 5">
            <a:extLst>
              <a:ext uri="{FF2B5EF4-FFF2-40B4-BE49-F238E27FC236}">
                <a16:creationId xmlns:a16="http://schemas.microsoft.com/office/drawing/2014/main" id="{6A8B85E7-719B-C80A-7A64-A3F541D894F3}"/>
              </a:ext>
            </a:extLst>
          </p:cNvPr>
          <p:cNvSpPr>
            <a:spLocks noGrp="1"/>
          </p:cNvSpPr>
          <p:nvPr>
            <p:ph type="sldNum" sz="quarter" idx="12"/>
          </p:nvPr>
        </p:nvSpPr>
        <p:spPr/>
        <p:txBody>
          <a:bodyPr/>
          <a:lstStyle/>
          <a:p>
            <a:pPr>
              <a:defRPr/>
            </a:pPr>
            <a:fld id="{5AC859E8-AF8D-4990-884F-ED8D15563C96}" type="slidenum">
              <a:rPr lang="zh-CN" altLang="en-US" smtClean="0"/>
              <a:pPr>
                <a:defRPr/>
              </a:pPr>
              <a:t>12</a:t>
            </a:fld>
            <a:endParaRPr lang="zh-CN" altLang="en-US"/>
          </a:p>
        </p:txBody>
      </p:sp>
      <p:grpSp>
        <p:nvGrpSpPr>
          <p:cNvPr id="7" name="组合 1">
            <a:extLst>
              <a:ext uri="{FF2B5EF4-FFF2-40B4-BE49-F238E27FC236}">
                <a16:creationId xmlns:a16="http://schemas.microsoft.com/office/drawing/2014/main" id="{919DB283-4AF6-0161-1229-27EDD5DA8014}"/>
              </a:ext>
            </a:extLst>
          </p:cNvPr>
          <p:cNvGrpSpPr/>
          <p:nvPr/>
        </p:nvGrpSpPr>
        <p:grpSpPr bwMode="auto">
          <a:xfrm>
            <a:off x="103688" y="136526"/>
            <a:ext cx="5531849" cy="611187"/>
            <a:chOff x="297663" y="361898"/>
            <a:chExt cx="5530027" cy="611067"/>
          </a:xfrm>
        </p:grpSpPr>
        <p:sp>
          <p:nvSpPr>
            <p:cNvPr id="8" name="文本框 7">
              <a:extLst>
                <a:ext uri="{FF2B5EF4-FFF2-40B4-BE49-F238E27FC236}">
                  <a16:creationId xmlns:a16="http://schemas.microsoft.com/office/drawing/2014/main" id="{1BFFC8AF-DC7D-8202-03EE-7DB5316A1E9B}"/>
                </a:ext>
              </a:extLst>
            </p:cNvPr>
            <p:cNvSpPr txBox="1"/>
            <p:nvPr/>
          </p:nvSpPr>
          <p:spPr>
            <a:xfrm>
              <a:off x="342098" y="361898"/>
              <a:ext cx="5485592"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Electrocatalytic Performance</a:t>
              </a:r>
              <a:endParaRPr lang="zh-CN" altLang="en-US" sz="3200" b="1" dirty="0">
                <a:sym typeface="+mn-lt"/>
              </a:endParaRPr>
            </a:p>
          </p:txBody>
        </p:sp>
        <p:cxnSp>
          <p:nvCxnSpPr>
            <p:cNvPr id="9" name="直接连接符 8">
              <a:extLst>
                <a:ext uri="{FF2B5EF4-FFF2-40B4-BE49-F238E27FC236}">
                  <a16:creationId xmlns:a16="http://schemas.microsoft.com/office/drawing/2014/main" id="{CAAD4DA0-2B7D-3243-2D45-33702887686B}"/>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4" name="图片 3">
            <a:extLst>
              <a:ext uri="{FF2B5EF4-FFF2-40B4-BE49-F238E27FC236}">
                <a16:creationId xmlns:a16="http://schemas.microsoft.com/office/drawing/2014/main" id="{8EA0E8B7-04B2-BDE5-09B4-F6278AE2939A}"/>
              </a:ext>
            </a:extLst>
          </p:cNvPr>
          <p:cNvPicPr>
            <a:picLocks noChangeAspect="1"/>
          </p:cNvPicPr>
          <p:nvPr/>
        </p:nvPicPr>
        <p:blipFill>
          <a:blip r:embed="rId3"/>
          <a:stretch>
            <a:fillRect/>
          </a:stretch>
        </p:blipFill>
        <p:spPr>
          <a:xfrm>
            <a:off x="7732686" y="1090633"/>
            <a:ext cx="4456768" cy="3407034"/>
          </a:xfrm>
          <a:prstGeom prst="rect">
            <a:avLst/>
          </a:prstGeom>
        </p:spPr>
      </p:pic>
      <p:sp>
        <p:nvSpPr>
          <p:cNvPr id="11" name="文本框 10">
            <a:extLst>
              <a:ext uri="{FF2B5EF4-FFF2-40B4-BE49-F238E27FC236}">
                <a16:creationId xmlns:a16="http://schemas.microsoft.com/office/drawing/2014/main" id="{CBCE7EA9-E284-CF66-BBA4-38ADF94C7638}"/>
              </a:ext>
            </a:extLst>
          </p:cNvPr>
          <p:cNvSpPr txBox="1"/>
          <p:nvPr/>
        </p:nvSpPr>
        <p:spPr>
          <a:xfrm>
            <a:off x="171035" y="6457650"/>
            <a:ext cx="3693956" cy="307777"/>
          </a:xfrm>
          <a:prstGeom prst="rect">
            <a:avLst/>
          </a:prstGeom>
          <a:noFill/>
        </p:spPr>
        <p:txBody>
          <a:bodyPr wrap="square">
            <a:spAutoFit/>
          </a:bodyPr>
          <a:lstStyle/>
          <a:p>
            <a:r>
              <a:rPr lang="en-US" altLang="zh-CN" sz="1400" dirty="0">
                <a:solidFill>
                  <a:srgbClr val="000000"/>
                </a:solidFill>
                <a:effectLst/>
                <a:latin typeface="Times New Roman" panose="02020603050405020304" pitchFamily="18" charset="0"/>
                <a:ea typeface="SimSun" panose="02010600030101010101" pitchFamily="2" charset="-122"/>
              </a:rPr>
              <a:t>Xu, H.et al. </a:t>
            </a:r>
            <a:r>
              <a:rPr lang="en-US" altLang="zh-CN" sz="1400" i="1" dirty="0">
                <a:solidFill>
                  <a:srgbClr val="000000"/>
                </a:solidFill>
                <a:effectLst/>
                <a:latin typeface="Times New Roman" panose="02020603050405020304" pitchFamily="18" charset="0"/>
                <a:ea typeface="SimSun" panose="02010600030101010101" pitchFamily="2" charset="-122"/>
              </a:rPr>
              <a:t>Nature Energy </a:t>
            </a:r>
            <a:r>
              <a:rPr lang="en-US" altLang="zh-CN" sz="1400" b="1" dirty="0">
                <a:solidFill>
                  <a:srgbClr val="000000"/>
                </a:solidFill>
                <a:effectLst/>
                <a:latin typeface="Times New Roman" panose="02020603050405020304" pitchFamily="18" charset="0"/>
                <a:ea typeface="SimSun" panose="02010600030101010101" pitchFamily="2" charset="-122"/>
              </a:rPr>
              <a:t>2020</a:t>
            </a:r>
            <a:r>
              <a:rPr lang="en-US" altLang="zh-CN" sz="1400" dirty="0">
                <a:solidFill>
                  <a:srgbClr val="000000"/>
                </a:solidFill>
                <a:effectLst/>
                <a:latin typeface="Times New Roman" panose="02020603050405020304" pitchFamily="18" charset="0"/>
                <a:ea typeface="SimSun" panose="02010600030101010101" pitchFamily="2" charset="-122"/>
              </a:rPr>
              <a:t>, </a:t>
            </a:r>
            <a:r>
              <a:rPr lang="en-US" altLang="zh-CN" sz="1400" i="1" dirty="0">
                <a:solidFill>
                  <a:srgbClr val="000000"/>
                </a:solidFill>
                <a:effectLst/>
                <a:latin typeface="Times New Roman" panose="02020603050405020304" pitchFamily="18" charset="0"/>
                <a:ea typeface="SimSun" panose="02010600030101010101" pitchFamily="2" charset="-122"/>
              </a:rPr>
              <a:t>5</a:t>
            </a:r>
            <a:r>
              <a:rPr lang="en-US" altLang="zh-CN" sz="1400" dirty="0">
                <a:solidFill>
                  <a:srgbClr val="000000"/>
                </a:solidFill>
                <a:effectLst/>
                <a:latin typeface="Times New Roman" panose="02020603050405020304" pitchFamily="18" charset="0"/>
                <a:ea typeface="SimSun" panose="02010600030101010101" pitchFamily="2" charset="-122"/>
              </a:rPr>
              <a:t> (8), 623-632.</a:t>
            </a:r>
            <a:endParaRPr lang="zh-CN" altLang="en-US" sz="1400" dirty="0"/>
          </a:p>
        </p:txBody>
      </p:sp>
      <p:sp>
        <p:nvSpPr>
          <p:cNvPr id="13" name="文本框 12">
            <a:extLst>
              <a:ext uri="{FF2B5EF4-FFF2-40B4-BE49-F238E27FC236}">
                <a16:creationId xmlns:a16="http://schemas.microsoft.com/office/drawing/2014/main" id="{65D377D9-3E88-E89B-E557-CE8DD785D3D9}"/>
              </a:ext>
            </a:extLst>
          </p:cNvPr>
          <p:cNvSpPr txBox="1"/>
          <p:nvPr/>
        </p:nvSpPr>
        <p:spPr>
          <a:xfrm>
            <a:off x="2546" y="811523"/>
            <a:ext cx="5312101" cy="369332"/>
          </a:xfrm>
          <a:prstGeom prst="rect">
            <a:avLst/>
          </a:prstGeom>
          <a:noFill/>
        </p:spPr>
        <p:txBody>
          <a:bodyPr wrap="square">
            <a:spAutoFit/>
          </a:bodyPr>
          <a:lstStyle/>
          <a:p>
            <a:r>
              <a:rPr lang="en-US" altLang="zh-CN" sz="1800" b="1" i="0" u="none" strike="noStrike" baseline="0" dirty="0">
                <a:latin typeface="Whitney-Semibold"/>
              </a:rPr>
              <a:t>3. Electrocatalytic CO</a:t>
            </a:r>
            <a:r>
              <a:rPr lang="en-US" altLang="zh-CN" sz="1800" b="1" i="0" u="none" strike="noStrike" baseline="-25000" dirty="0">
                <a:latin typeface="Whitney-Semibold"/>
              </a:rPr>
              <a:t>2</a:t>
            </a:r>
            <a:r>
              <a:rPr lang="en-US" altLang="zh-CN" sz="1800" b="1" i="0" u="none" strike="noStrike" baseline="0" dirty="0">
                <a:latin typeface="Whitney-Semibold"/>
              </a:rPr>
              <a:t>RR measurement over Cu/C-0.4</a:t>
            </a:r>
            <a:endParaRPr lang="zh-CN" altLang="en-US" b="1" dirty="0"/>
          </a:p>
        </p:txBody>
      </p:sp>
      <p:sp>
        <p:nvSpPr>
          <p:cNvPr id="15" name="文本框 14">
            <a:extLst>
              <a:ext uri="{FF2B5EF4-FFF2-40B4-BE49-F238E27FC236}">
                <a16:creationId xmlns:a16="http://schemas.microsoft.com/office/drawing/2014/main" id="{25D61A53-2B6C-3506-AE60-74FE1B8CA6C9}"/>
              </a:ext>
            </a:extLst>
          </p:cNvPr>
          <p:cNvSpPr txBox="1"/>
          <p:nvPr/>
        </p:nvSpPr>
        <p:spPr>
          <a:xfrm>
            <a:off x="103688" y="3309997"/>
            <a:ext cx="6721319" cy="923330"/>
          </a:xfrm>
          <a:prstGeom prst="rect">
            <a:avLst/>
          </a:prstGeom>
          <a:noFill/>
        </p:spPr>
        <p:txBody>
          <a:bodyPr wrap="square">
            <a:spAutoFit/>
          </a:bodyPr>
          <a:lstStyle/>
          <a:p>
            <a:pPr marL="285750" indent="-285750">
              <a:buFont typeface="Arial" panose="020B0604020202020204" pitchFamily="34" charset="0"/>
              <a:buChar char="•"/>
            </a:pPr>
            <a:r>
              <a:rPr lang="en-US" altLang="zh-CN" sz="1800" b="1" i="0" u="none" strike="noStrike" baseline="0" dirty="0">
                <a:latin typeface="Whitney-Book"/>
              </a:rPr>
              <a:t>LSVs</a:t>
            </a:r>
            <a:r>
              <a:rPr lang="en-US" altLang="zh-CN" sz="1800" b="0" i="0" u="none" strike="noStrike" baseline="0" dirty="0">
                <a:latin typeface="Whitney-Book"/>
              </a:rPr>
              <a:t> of Cu/C-0.4 in </a:t>
            </a:r>
            <a:r>
              <a:rPr lang="en-US" altLang="zh-CN" sz="1800" b="0" i="0" u="none" strike="noStrike" baseline="0" dirty="0" err="1">
                <a:latin typeface="Whitney-Book"/>
              </a:rPr>
              <a:t>Ar</a:t>
            </a:r>
            <a:r>
              <a:rPr lang="en-US" altLang="zh-CN" sz="1800" b="0" i="0" u="none" strike="noStrike" baseline="0" dirty="0">
                <a:latin typeface="Whitney-Book"/>
              </a:rPr>
              <a:t> and CO</a:t>
            </a:r>
            <a:r>
              <a:rPr lang="en-US" altLang="zh-CN" sz="1800" b="0" i="0" u="none" strike="noStrike" baseline="-25000" dirty="0">
                <a:latin typeface="Whitney-Book"/>
              </a:rPr>
              <a:t>2</a:t>
            </a:r>
            <a:r>
              <a:rPr lang="en-US" altLang="zh-CN" sz="1800" b="0" i="0" u="none" strike="noStrike" baseline="0" dirty="0">
                <a:latin typeface="Whitney-Book"/>
              </a:rPr>
              <a:t> saturated 0.1 M KHCO</a:t>
            </a:r>
            <a:r>
              <a:rPr lang="en-US" altLang="zh-CN" sz="1800" b="0" i="0" u="none" strike="noStrike" baseline="-25000" dirty="0">
                <a:latin typeface="Whitney-Book"/>
              </a:rPr>
              <a:t>3</a:t>
            </a:r>
          </a:p>
          <a:p>
            <a:pPr marL="285750" indent="-285750">
              <a:buFont typeface="Arial" panose="020B0604020202020204" pitchFamily="34" charset="0"/>
              <a:buChar char="•"/>
            </a:pPr>
            <a:r>
              <a:rPr lang="en-US" altLang="zh-CN" sz="1800" b="0" i="0" u="none" strike="noStrike" baseline="0" dirty="0">
                <a:latin typeface="Whitney-Book"/>
              </a:rPr>
              <a:t>FE and </a:t>
            </a:r>
            <a:r>
              <a:rPr lang="en-US" altLang="zh-CN" sz="1800" b="1" i="0" u="none" strike="noStrike" baseline="0" dirty="0">
                <a:solidFill>
                  <a:srgbClr val="C00000"/>
                </a:solidFill>
                <a:latin typeface="Whitney-Book"/>
              </a:rPr>
              <a:t>the product distribution</a:t>
            </a:r>
            <a:r>
              <a:rPr lang="en-US" altLang="zh-CN" sz="1800" b="0" i="0" u="none" strike="noStrike" baseline="0" dirty="0">
                <a:latin typeface="Whitney-Book"/>
              </a:rPr>
              <a:t> at different polarization potentials</a:t>
            </a:r>
          </a:p>
          <a:p>
            <a:pPr marL="285750" indent="-285750" algn="l">
              <a:buFont typeface="Arial" panose="020B0604020202020204" pitchFamily="34" charset="0"/>
              <a:buChar char="•"/>
            </a:pPr>
            <a:r>
              <a:rPr lang="en-US" altLang="zh-CN" sz="1800" b="0" i="0" u="none" strike="noStrike" baseline="0" dirty="0">
                <a:latin typeface="Whitney-Book"/>
              </a:rPr>
              <a:t>FE and current density as a function of time</a:t>
            </a:r>
            <a:endParaRPr lang="zh-CN" altLang="en-US" baseline="-25000" dirty="0"/>
          </a:p>
        </p:txBody>
      </p:sp>
      <p:sp>
        <p:nvSpPr>
          <p:cNvPr id="17" name="文本框 16">
            <a:extLst>
              <a:ext uri="{FF2B5EF4-FFF2-40B4-BE49-F238E27FC236}">
                <a16:creationId xmlns:a16="http://schemas.microsoft.com/office/drawing/2014/main" id="{9AEFCA5D-9E70-67F1-D0D9-EDF6AFC0C8C2}"/>
              </a:ext>
            </a:extLst>
          </p:cNvPr>
          <p:cNvSpPr txBox="1"/>
          <p:nvPr/>
        </p:nvSpPr>
        <p:spPr>
          <a:xfrm>
            <a:off x="7691567" y="811523"/>
            <a:ext cx="4539006" cy="307777"/>
          </a:xfrm>
          <a:prstGeom prst="rect">
            <a:avLst/>
          </a:prstGeom>
          <a:noFill/>
        </p:spPr>
        <p:txBody>
          <a:bodyPr wrap="square">
            <a:spAutoFit/>
          </a:bodyPr>
          <a:lstStyle/>
          <a:p>
            <a:r>
              <a:rPr lang="en-US" altLang="zh-CN" sz="1400" b="1" i="0" u="none" strike="noStrike" baseline="0" dirty="0">
                <a:latin typeface="Whitney-Semibold"/>
              </a:rPr>
              <a:t>4. Electrochemical properties of Cu/C at different loading</a:t>
            </a:r>
            <a:endParaRPr lang="zh-CN" altLang="en-US" sz="1400" b="1" dirty="0"/>
          </a:p>
        </p:txBody>
      </p:sp>
      <p:sp>
        <p:nvSpPr>
          <p:cNvPr id="19" name="文本框 18">
            <a:extLst>
              <a:ext uri="{FF2B5EF4-FFF2-40B4-BE49-F238E27FC236}">
                <a16:creationId xmlns:a16="http://schemas.microsoft.com/office/drawing/2014/main" id="{C127AD7F-105E-5FB7-06AF-3F502E4871BE}"/>
              </a:ext>
            </a:extLst>
          </p:cNvPr>
          <p:cNvSpPr txBox="1"/>
          <p:nvPr/>
        </p:nvSpPr>
        <p:spPr>
          <a:xfrm>
            <a:off x="103688" y="4644024"/>
            <a:ext cx="9643301" cy="1200329"/>
          </a:xfrm>
          <a:prstGeom prst="rect">
            <a:avLst/>
          </a:prstGeom>
          <a:noFill/>
        </p:spPr>
        <p:txBody>
          <a:bodyPr wrap="square">
            <a:spAutoFit/>
          </a:bodyPr>
          <a:lstStyle/>
          <a:p>
            <a:pPr marL="285750" indent="-285750">
              <a:buFont typeface="Arial" panose="020B0604020202020204" pitchFamily="34" charset="0"/>
              <a:buChar char="•"/>
            </a:pPr>
            <a:r>
              <a:rPr lang="en-US" altLang="zh-CN" sz="1800" b="0" i="0" u="none" strike="noStrike" baseline="0" dirty="0">
                <a:latin typeface="Whitney-Book"/>
              </a:rPr>
              <a:t>FE of CO</a:t>
            </a:r>
            <a:r>
              <a:rPr lang="en-US" altLang="zh-CN" sz="1800" b="0" i="0" u="none" strike="noStrike" baseline="-25000" dirty="0">
                <a:latin typeface="Whitney-Book"/>
              </a:rPr>
              <a:t>2</a:t>
            </a:r>
            <a:r>
              <a:rPr lang="en-US" altLang="zh-CN" sz="1800" b="0" i="0" u="none" strike="noStrike" baseline="0" dirty="0">
                <a:latin typeface="Whitney-Book"/>
              </a:rPr>
              <a:t>-to-ethanol at different potentials</a:t>
            </a:r>
          </a:p>
          <a:p>
            <a:pPr marL="285750" indent="-285750">
              <a:buFont typeface="Arial" panose="020B0604020202020204" pitchFamily="34" charset="0"/>
              <a:buChar char="•"/>
            </a:pPr>
            <a:r>
              <a:rPr lang="en-US" altLang="zh-CN" sz="1800" b="0" i="0" u="none" strike="noStrike" baseline="0" dirty="0">
                <a:latin typeface="Whitney-Book"/>
              </a:rPr>
              <a:t>FE of H</a:t>
            </a:r>
            <a:r>
              <a:rPr lang="en-US" altLang="zh-CN" sz="1800" b="0" i="0" u="none" strike="noStrike" baseline="-25000" dirty="0">
                <a:latin typeface="Whitney-Book"/>
              </a:rPr>
              <a:t>2</a:t>
            </a:r>
            <a:r>
              <a:rPr lang="en-US" altLang="zh-CN" sz="1800" b="0" i="0" u="none" strike="noStrike" baseline="0" dirty="0">
                <a:latin typeface="Whitney-Book"/>
              </a:rPr>
              <a:t> formation at different potentials</a:t>
            </a:r>
          </a:p>
          <a:p>
            <a:pPr marL="285750" indent="-285750">
              <a:buFont typeface="Arial" panose="020B0604020202020204" pitchFamily="34" charset="0"/>
              <a:buChar char="•"/>
            </a:pPr>
            <a:r>
              <a:rPr lang="en-US" altLang="zh-CN" sz="1800" b="1" i="0" u="none" strike="noStrike" baseline="0" dirty="0">
                <a:solidFill>
                  <a:srgbClr val="C00000"/>
                </a:solidFill>
                <a:latin typeface="Whitney-Book"/>
              </a:rPr>
              <a:t>Tafel plots of polarization overpotential (</a:t>
            </a:r>
            <a:r>
              <a:rPr lang="en-US" altLang="zh-CN" sz="1800" b="1" i="1" u="none" strike="noStrike" baseline="0" dirty="0">
                <a:solidFill>
                  <a:srgbClr val="C00000"/>
                </a:solidFill>
                <a:latin typeface="STIXGeneral-Italic2"/>
              </a:rPr>
              <a:t>η</a:t>
            </a:r>
            <a:r>
              <a:rPr lang="en-US" altLang="zh-CN" sz="1800" b="1" i="0" u="none" strike="noStrike" baseline="0" dirty="0">
                <a:solidFill>
                  <a:srgbClr val="C00000"/>
                </a:solidFill>
                <a:latin typeface="Whitney-Book"/>
              </a:rPr>
              <a:t>) </a:t>
            </a:r>
            <a:r>
              <a:rPr lang="en-US" altLang="zh-CN" sz="1800" b="0" i="0" u="none" strike="noStrike" baseline="0" dirty="0">
                <a:latin typeface="Whitney-Book"/>
              </a:rPr>
              <a:t>versus ethanol partial current density</a:t>
            </a:r>
          </a:p>
          <a:p>
            <a:pPr marL="285750" indent="-285750" algn="l">
              <a:buFont typeface="Arial" panose="020B0604020202020204" pitchFamily="34" charset="0"/>
              <a:buChar char="•"/>
            </a:pPr>
            <a:r>
              <a:rPr lang="en-US" altLang="zh-CN" sz="1800" b="0" i="0" u="none" strike="noStrike" baseline="0" dirty="0">
                <a:latin typeface="Whitney-Book"/>
              </a:rPr>
              <a:t>The </a:t>
            </a:r>
            <a:r>
              <a:rPr lang="en-US" altLang="zh-CN" sz="1800" b="1" i="0" u="none" strike="noStrike" baseline="0" dirty="0">
                <a:solidFill>
                  <a:srgbClr val="C00000"/>
                </a:solidFill>
                <a:latin typeface="Whitney-Book"/>
              </a:rPr>
              <a:t>partial current density </a:t>
            </a:r>
            <a:r>
              <a:rPr lang="en-US" altLang="zh-CN" sz="1800" b="0" i="0" u="none" strike="noStrike" baseline="0" dirty="0">
                <a:latin typeface="Whitney-Book"/>
              </a:rPr>
              <a:t>for ethanol conversion (blue bar) and TOF of ethanol (red line)</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文本框 10">
            <a:extLst>
              <a:ext uri="{FF2B5EF4-FFF2-40B4-BE49-F238E27FC236}">
                <a16:creationId xmlns:a16="http://schemas.microsoft.com/office/drawing/2014/main" id="{0D176B84-7D2C-9F68-E3F2-D7E3BAAC0F08}"/>
              </a:ext>
            </a:extLst>
          </p:cNvPr>
          <p:cNvSpPr txBox="1">
            <a:spLocks noChangeArrowheads="1"/>
          </p:cNvSpPr>
          <p:nvPr/>
        </p:nvSpPr>
        <p:spPr bwMode="auto">
          <a:xfrm flipH="1">
            <a:off x="7396163" y="1509713"/>
            <a:ext cx="85486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spcBef>
                <a:spcPct val="0"/>
              </a:spcBef>
              <a:buFontTx/>
              <a:buNone/>
            </a:pPr>
            <a:r>
              <a:rPr lang="en-US" altLang="zh-CN" sz="2000">
                <a:solidFill>
                  <a:schemeClr val="bg1"/>
                </a:solidFill>
                <a:latin typeface="微软雅黑" panose="020B0503020204020204" pitchFamily="34" charset="-122"/>
                <a:ea typeface="微软雅黑" panose="020B0503020204020204" pitchFamily="34" charset="-122"/>
              </a:rPr>
              <a:t>Type of particles</a:t>
            </a:r>
          </a:p>
        </p:txBody>
      </p:sp>
      <p:sp>
        <p:nvSpPr>
          <p:cNvPr id="10254" name="文本框 2">
            <a:extLst>
              <a:ext uri="{FF2B5EF4-FFF2-40B4-BE49-F238E27FC236}">
                <a16:creationId xmlns:a16="http://schemas.microsoft.com/office/drawing/2014/main" id="{ED91C8AE-E4ED-81DD-F753-C9E18978D411}"/>
              </a:ext>
            </a:extLst>
          </p:cNvPr>
          <p:cNvSpPr txBox="1">
            <a:spLocks noChangeArrowheads="1"/>
          </p:cNvSpPr>
          <p:nvPr/>
        </p:nvSpPr>
        <p:spPr bwMode="auto">
          <a:xfrm>
            <a:off x="403225" y="101600"/>
            <a:ext cx="445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600" i="1">
                <a:solidFill>
                  <a:schemeClr val="bg1"/>
                </a:solidFill>
                <a:latin typeface="微软雅黑" panose="020B0503020204020204" pitchFamily="34" charset="-122"/>
                <a:ea typeface="微软雅黑" panose="020B0503020204020204" pitchFamily="34" charset="-122"/>
              </a:rPr>
              <a:t>Atom manipulation</a:t>
            </a:r>
            <a:endParaRPr lang="zh-CN" altLang="en-US" sz="3600" i="1">
              <a:solidFill>
                <a:schemeClr val="bg1"/>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681C5DDB-871A-7166-ACF5-661665EC355D}"/>
              </a:ext>
            </a:extLst>
          </p:cNvPr>
          <p:cNvPicPr>
            <a:picLocks noChangeAspect="1"/>
          </p:cNvPicPr>
          <p:nvPr/>
        </p:nvPicPr>
        <p:blipFill rotWithShape="1">
          <a:blip r:embed="rId2"/>
          <a:srcRect r="37740"/>
          <a:stretch/>
        </p:blipFill>
        <p:spPr>
          <a:xfrm>
            <a:off x="0" y="1078258"/>
            <a:ext cx="6414077" cy="5075259"/>
          </a:xfrm>
          <a:prstGeom prst="rect">
            <a:avLst/>
          </a:prstGeom>
        </p:spPr>
      </p:pic>
      <p:sp>
        <p:nvSpPr>
          <p:cNvPr id="5" name="灯片编号占位符 4">
            <a:extLst>
              <a:ext uri="{FF2B5EF4-FFF2-40B4-BE49-F238E27FC236}">
                <a16:creationId xmlns:a16="http://schemas.microsoft.com/office/drawing/2014/main" id="{550CEE18-FD70-6940-5BF8-6C265A29B009}"/>
              </a:ext>
            </a:extLst>
          </p:cNvPr>
          <p:cNvSpPr>
            <a:spLocks noGrp="1"/>
          </p:cNvSpPr>
          <p:nvPr>
            <p:ph type="sldNum" sz="quarter" idx="12"/>
          </p:nvPr>
        </p:nvSpPr>
        <p:spPr/>
        <p:txBody>
          <a:bodyPr/>
          <a:lstStyle/>
          <a:p>
            <a:pPr>
              <a:defRPr/>
            </a:pPr>
            <a:fld id="{5AC859E8-AF8D-4990-884F-ED8D15563C96}" type="slidenum">
              <a:rPr lang="zh-CN" altLang="en-US" smtClean="0"/>
              <a:pPr>
                <a:defRPr/>
              </a:pPr>
              <a:t>13</a:t>
            </a:fld>
            <a:endParaRPr lang="zh-CN" altLang="en-US"/>
          </a:p>
        </p:txBody>
      </p:sp>
      <p:grpSp>
        <p:nvGrpSpPr>
          <p:cNvPr id="6" name="组合 1">
            <a:extLst>
              <a:ext uri="{FF2B5EF4-FFF2-40B4-BE49-F238E27FC236}">
                <a16:creationId xmlns:a16="http://schemas.microsoft.com/office/drawing/2014/main" id="{A73F3008-FB3A-B7ED-4603-678023C47705}"/>
              </a:ext>
            </a:extLst>
          </p:cNvPr>
          <p:cNvGrpSpPr/>
          <p:nvPr/>
        </p:nvGrpSpPr>
        <p:grpSpPr bwMode="auto">
          <a:xfrm>
            <a:off x="103688" y="136526"/>
            <a:ext cx="4392114" cy="611187"/>
            <a:chOff x="297663" y="361898"/>
            <a:chExt cx="4390668" cy="611067"/>
          </a:xfrm>
        </p:grpSpPr>
        <p:sp>
          <p:nvSpPr>
            <p:cNvPr id="7" name="文本框 6">
              <a:extLst>
                <a:ext uri="{FF2B5EF4-FFF2-40B4-BE49-F238E27FC236}">
                  <a16:creationId xmlns:a16="http://schemas.microsoft.com/office/drawing/2014/main" id="{7ED91552-6C9B-F69C-BAC9-99C7F0FF24B6}"/>
                </a:ext>
              </a:extLst>
            </p:cNvPr>
            <p:cNvSpPr txBox="1"/>
            <p:nvPr/>
          </p:nvSpPr>
          <p:spPr>
            <a:xfrm>
              <a:off x="342098" y="361898"/>
              <a:ext cx="4346233"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Catalytical Mechanism</a:t>
              </a:r>
              <a:endParaRPr lang="zh-CN" altLang="en-US" sz="3200" b="1" dirty="0">
                <a:sym typeface="+mn-lt"/>
              </a:endParaRPr>
            </a:p>
          </p:txBody>
        </p:sp>
        <p:cxnSp>
          <p:nvCxnSpPr>
            <p:cNvPr id="8" name="直接连接符 7">
              <a:extLst>
                <a:ext uri="{FF2B5EF4-FFF2-40B4-BE49-F238E27FC236}">
                  <a16:creationId xmlns:a16="http://schemas.microsoft.com/office/drawing/2014/main" id="{665DDD81-33AD-C832-8582-4C46A2D10786}"/>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id="{2D982AF5-108D-2D0D-9212-601091BD70F8}"/>
              </a:ext>
            </a:extLst>
          </p:cNvPr>
          <p:cNvSpPr txBox="1"/>
          <p:nvPr/>
        </p:nvSpPr>
        <p:spPr>
          <a:xfrm>
            <a:off x="171035" y="6457650"/>
            <a:ext cx="3693956" cy="307777"/>
          </a:xfrm>
          <a:prstGeom prst="rect">
            <a:avLst/>
          </a:prstGeom>
          <a:noFill/>
        </p:spPr>
        <p:txBody>
          <a:bodyPr wrap="square">
            <a:spAutoFit/>
          </a:bodyPr>
          <a:lstStyle/>
          <a:p>
            <a:r>
              <a:rPr lang="en-US" altLang="zh-CN" sz="1400" dirty="0">
                <a:solidFill>
                  <a:srgbClr val="000000"/>
                </a:solidFill>
                <a:effectLst/>
                <a:latin typeface="Times New Roman" panose="02020603050405020304" pitchFamily="18" charset="0"/>
                <a:ea typeface="SimSun" panose="02010600030101010101" pitchFamily="2" charset="-122"/>
              </a:rPr>
              <a:t>Xu, H.et al. </a:t>
            </a:r>
            <a:r>
              <a:rPr lang="en-US" altLang="zh-CN" sz="1400" i="1" dirty="0">
                <a:solidFill>
                  <a:srgbClr val="000000"/>
                </a:solidFill>
                <a:effectLst/>
                <a:latin typeface="Times New Roman" panose="02020603050405020304" pitchFamily="18" charset="0"/>
                <a:ea typeface="SimSun" panose="02010600030101010101" pitchFamily="2" charset="-122"/>
              </a:rPr>
              <a:t>Nature Energy </a:t>
            </a:r>
            <a:r>
              <a:rPr lang="en-US" altLang="zh-CN" sz="1400" b="1" dirty="0">
                <a:solidFill>
                  <a:srgbClr val="000000"/>
                </a:solidFill>
                <a:effectLst/>
                <a:latin typeface="Times New Roman" panose="02020603050405020304" pitchFamily="18" charset="0"/>
                <a:ea typeface="SimSun" panose="02010600030101010101" pitchFamily="2" charset="-122"/>
              </a:rPr>
              <a:t>2020</a:t>
            </a:r>
            <a:r>
              <a:rPr lang="en-US" altLang="zh-CN" sz="1400" dirty="0">
                <a:solidFill>
                  <a:srgbClr val="000000"/>
                </a:solidFill>
                <a:effectLst/>
                <a:latin typeface="Times New Roman" panose="02020603050405020304" pitchFamily="18" charset="0"/>
                <a:ea typeface="SimSun" panose="02010600030101010101" pitchFamily="2" charset="-122"/>
              </a:rPr>
              <a:t>, </a:t>
            </a:r>
            <a:r>
              <a:rPr lang="en-US" altLang="zh-CN" sz="1400" i="1" dirty="0">
                <a:solidFill>
                  <a:srgbClr val="000000"/>
                </a:solidFill>
                <a:effectLst/>
                <a:latin typeface="Times New Roman" panose="02020603050405020304" pitchFamily="18" charset="0"/>
                <a:ea typeface="SimSun" panose="02010600030101010101" pitchFamily="2" charset="-122"/>
              </a:rPr>
              <a:t>5</a:t>
            </a:r>
            <a:r>
              <a:rPr lang="en-US" altLang="zh-CN" sz="1400" dirty="0">
                <a:solidFill>
                  <a:srgbClr val="000000"/>
                </a:solidFill>
                <a:effectLst/>
                <a:latin typeface="Times New Roman" panose="02020603050405020304" pitchFamily="18" charset="0"/>
                <a:ea typeface="SimSun" panose="02010600030101010101" pitchFamily="2" charset="-122"/>
              </a:rPr>
              <a:t> (8), 623-632.</a:t>
            </a:r>
            <a:endParaRPr lang="zh-CN" altLang="en-US" sz="1400" dirty="0"/>
          </a:p>
        </p:txBody>
      </p:sp>
      <p:sp>
        <p:nvSpPr>
          <p:cNvPr id="10" name="文本框 9">
            <a:extLst>
              <a:ext uri="{FF2B5EF4-FFF2-40B4-BE49-F238E27FC236}">
                <a16:creationId xmlns:a16="http://schemas.microsoft.com/office/drawing/2014/main" id="{FF2DE879-0C7B-4580-3D47-7B20CA298261}"/>
              </a:ext>
            </a:extLst>
          </p:cNvPr>
          <p:cNvSpPr txBox="1"/>
          <p:nvPr/>
        </p:nvSpPr>
        <p:spPr>
          <a:xfrm>
            <a:off x="103688" y="840768"/>
            <a:ext cx="5382708" cy="369332"/>
          </a:xfrm>
          <a:prstGeom prst="rect">
            <a:avLst/>
          </a:prstGeom>
          <a:noFill/>
        </p:spPr>
        <p:txBody>
          <a:bodyPr wrap="square">
            <a:spAutoFit/>
          </a:bodyPr>
          <a:lstStyle/>
          <a:p>
            <a:r>
              <a:rPr lang="en-US" altLang="zh-CN" sz="1800" b="1" i="0" u="none" strike="noStrike" baseline="0" dirty="0">
                <a:latin typeface="Whitney-Semibold"/>
              </a:rPr>
              <a:t>5. Operando XAS study on the Cu CO</a:t>
            </a:r>
            <a:r>
              <a:rPr lang="en-US" altLang="zh-CN" sz="1800" b="1" i="0" u="none" strike="noStrike" baseline="-25000" dirty="0">
                <a:latin typeface="Whitney-Semibold"/>
              </a:rPr>
              <a:t>2</a:t>
            </a:r>
            <a:r>
              <a:rPr lang="en-US" altLang="zh-CN" sz="1800" b="1" i="0" u="none" strike="noStrike" baseline="0" dirty="0">
                <a:latin typeface="Whitney-Semibold"/>
              </a:rPr>
              <a:t>RR active site.</a:t>
            </a:r>
            <a:endParaRPr lang="zh-CN" altLang="en-US" b="1" dirty="0"/>
          </a:p>
        </p:txBody>
      </p:sp>
      <p:sp>
        <p:nvSpPr>
          <p:cNvPr id="12" name="文本框 11">
            <a:extLst>
              <a:ext uri="{FF2B5EF4-FFF2-40B4-BE49-F238E27FC236}">
                <a16:creationId xmlns:a16="http://schemas.microsoft.com/office/drawing/2014/main" id="{12EAF4ED-F66C-76AF-049C-9C75EF5634A8}"/>
              </a:ext>
            </a:extLst>
          </p:cNvPr>
          <p:cNvSpPr txBox="1"/>
          <p:nvPr/>
        </p:nvSpPr>
        <p:spPr>
          <a:xfrm>
            <a:off x="6414077" y="101600"/>
            <a:ext cx="5690134" cy="88036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800" b="1" i="0" u="none" strike="noStrike" baseline="0" dirty="0">
                <a:latin typeface="Whitney-Book"/>
              </a:rPr>
              <a:t>Fourier transform of </a:t>
            </a:r>
            <a:r>
              <a:rPr lang="en-US" altLang="zh-CN" b="1" i="1" dirty="0">
                <a:latin typeface="Whitney-BookItalic"/>
              </a:rPr>
              <a:t>k</a:t>
            </a:r>
            <a:r>
              <a:rPr lang="en-US" altLang="zh-CN" b="1" i="1" baseline="30000" dirty="0">
                <a:latin typeface="Whitney-BookItalic"/>
              </a:rPr>
              <a:t>2</a:t>
            </a:r>
            <a:r>
              <a:rPr lang="en-US" altLang="zh-CN" sz="1800" b="1" i="0" u="none" strike="noStrike" baseline="0" dirty="0">
                <a:latin typeface="Whitney-Book"/>
              </a:rPr>
              <a:t>-weighted </a:t>
            </a:r>
            <a:r>
              <a:rPr lang="en-US" altLang="zh-CN" sz="1800" b="1" i="0" u="none" strike="noStrike" baseline="0" dirty="0">
                <a:solidFill>
                  <a:srgbClr val="C00000"/>
                </a:solidFill>
                <a:latin typeface="Whitney-Book"/>
              </a:rPr>
              <a:t>R space </a:t>
            </a:r>
            <a:r>
              <a:rPr lang="en-US" altLang="zh-CN" sz="1800" b="1" i="1" u="none" strike="noStrike" baseline="0" dirty="0">
                <a:solidFill>
                  <a:srgbClr val="C00000"/>
                </a:solidFill>
                <a:latin typeface="STIXGeneral-Italic2"/>
              </a:rPr>
              <a:t>χ </a:t>
            </a:r>
            <a:r>
              <a:rPr lang="en-US" altLang="zh-CN" sz="1800" b="1" i="0" u="none" strike="noStrike" baseline="0" dirty="0">
                <a:solidFill>
                  <a:srgbClr val="C00000"/>
                </a:solidFill>
                <a:latin typeface="Whitney-Book"/>
              </a:rPr>
              <a:t>EXAFS data</a:t>
            </a:r>
          </a:p>
          <a:p>
            <a:pPr marL="285750" indent="-285750">
              <a:lnSpc>
                <a:spcPct val="150000"/>
              </a:lnSpc>
              <a:buFont typeface="Arial" panose="020B0604020202020204" pitchFamily="34" charset="0"/>
              <a:buChar char="•"/>
            </a:pPr>
            <a:r>
              <a:rPr lang="en-US" altLang="zh-CN" sz="1800" b="1" i="0" u="none" strike="noStrike" baseline="0" dirty="0">
                <a:latin typeface="Whitney-Book"/>
              </a:rPr>
              <a:t>Cu </a:t>
            </a:r>
            <a:r>
              <a:rPr lang="en-US" altLang="zh-CN" sz="1800" b="1" i="1" u="none" strike="noStrike" baseline="0" dirty="0">
                <a:latin typeface="Whitney-BookItalic"/>
              </a:rPr>
              <a:t>k</a:t>
            </a:r>
            <a:r>
              <a:rPr lang="en-US" altLang="zh-CN" sz="1800" b="1" i="0" u="none" strike="noStrike" baseline="0" dirty="0">
                <a:latin typeface="Whitney-Book"/>
              </a:rPr>
              <a:t>-edge normalized XANES spectra</a:t>
            </a:r>
            <a:endParaRPr lang="en-US" altLang="zh-CN" b="1" dirty="0">
              <a:latin typeface="Whitney-Book"/>
            </a:endParaRPr>
          </a:p>
        </p:txBody>
      </p:sp>
      <p:sp>
        <p:nvSpPr>
          <p:cNvPr id="14" name="文本框 13">
            <a:extLst>
              <a:ext uri="{FF2B5EF4-FFF2-40B4-BE49-F238E27FC236}">
                <a16:creationId xmlns:a16="http://schemas.microsoft.com/office/drawing/2014/main" id="{6E7798B4-9107-ACAE-AE8C-7E3509D4300E}"/>
              </a:ext>
            </a:extLst>
          </p:cNvPr>
          <p:cNvSpPr txBox="1"/>
          <p:nvPr/>
        </p:nvSpPr>
        <p:spPr>
          <a:xfrm>
            <a:off x="6414077" y="840768"/>
            <a:ext cx="5690134" cy="171194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800" b="1" i="0" u="none" strike="noStrike" baseline="0" dirty="0">
                <a:solidFill>
                  <a:srgbClr val="C00000"/>
                </a:solidFill>
                <a:latin typeface="Whitney-Book"/>
              </a:rPr>
              <a:t>In situ </a:t>
            </a:r>
            <a:r>
              <a:rPr lang="en-US" altLang="zh-CN" sz="1800" b="1" i="0" u="none" strike="noStrike" baseline="0" dirty="0">
                <a:latin typeface="Whitney-Book"/>
              </a:rPr>
              <a:t>Cu </a:t>
            </a:r>
            <a:r>
              <a:rPr lang="en-US" altLang="zh-CN" sz="1800" b="1" i="1" u="none" strike="noStrike" baseline="0" dirty="0">
                <a:latin typeface="Whitney-BookItalic"/>
              </a:rPr>
              <a:t>k</a:t>
            </a:r>
            <a:r>
              <a:rPr lang="en-US" altLang="zh-CN" sz="1800" b="1" i="0" u="none" strike="noStrike" baseline="0" dirty="0">
                <a:latin typeface="Whitney-Book"/>
              </a:rPr>
              <a:t>-edge XANES spectra</a:t>
            </a:r>
          </a:p>
          <a:p>
            <a:pPr marL="285750" indent="-285750">
              <a:lnSpc>
                <a:spcPct val="150000"/>
              </a:lnSpc>
              <a:buFont typeface="Arial" panose="020B0604020202020204" pitchFamily="34" charset="0"/>
              <a:buChar char="•"/>
            </a:pPr>
            <a:r>
              <a:rPr lang="en-US" altLang="zh-CN" sz="1800" b="1" i="0" u="none" strike="noStrike" baseline="0" dirty="0">
                <a:latin typeface="Whitney-Book"/>
              </a:rPr>
              <a:t>Fourier transform of </a:t>
            </a:r>
            <a:r>
              <a:rPr lang="en-US" altLang="zh-CN" sz="1800" b="1" i="1" u="none" strike="noStrike" baseline="0" dirty="0">
                <a:latin typeface="Whitney-BookItalic"/>
              </a:rPr>
              <a:t>k</a:t>
            </a:r>
            <a:r>
              <a:rPr lang="en-US" altLang="zh-CN" sz="1800" b="1" i="0" u="none" strike="noStrike" baseline="30000" dirty="0">
                <a:latin typeface="Whitney-Book"/>
              </a:rPr>
              <a:t>2</a:t>
            </a:r>
            <a:r>
              <a:rPr lang="en-US" altLang="zh-CN" sz="1800" b="1" i="0" u="none" strike="noStrike" baseline="0" dirty="0">
                <a:latin typeface="Whitney-Book"/>
              </a:rPr>
              <a:t>-weighted </a:t>
            </a:r>
            <a:r>
              <a:rPr lang="en-US" altLang="zh-CN" sz="1800" b="1" i="1" u="none" strike="noStrike" baseline="0" dirty="0">
                <a:latin typeface="STIXGeneral-Italic2"/>
              </a:rPr>
              <a:t>χ </a:t>
            </a:r>
            <a:r>
              <a:rPr lang="en-US" altLang="zh-CN" sz="1800" b="1" i="0" u="none" strike="noStrike" baseline="0" dirty="0">
                <a:latin typeface="Whitney-Book"/>
              </a:rPr>
              <a:t>function in </a:t>
            </a:r>
            <a:r>
              <a:rPr lang="en-US" altLang="zh-CN" sz="1800" b="1" i="1" u="none" strike="noStrike" baseline="0" dirty="0">
                <a:latin typeface="Whitney-BookItalic"/>
              </a:rPr>
              <a:t>R </a:t>
            </a:r>
            <a:r>
              <a:rPr lang="en-US" altLang="zh-CN" sz="1800" b="1" i="0" u="none" strike="noStrike" baseline="0" dirty="0">
                <a:latin typeface="Whitney-Book"/>
              </a:rPr>
              <a:t>space of the catalysts</a:t>
            </a:r>
          </a:p>
          <a:p>
            <a:pPr marL="285750" indent="-285750">
              <a:lnSpc>
                <a:spcPct val="150000"/>
              </a:lnSpc>
              <a:buFont typeface="Arial" panose="020B0604020202020204" pitchFamily="34" charset="0"/>
              <a:buChar char="•"/>
            </a:pPr>
            <a:r>
              <a:rPr lang="en-US" altLang="zh-CN" sz="1800" b="1" i="0" u="none" strike="noStrike" baseline="0" dirty="0">
                <a:latin typeface="Whitney-Book"/>
              </a:rPr>
              <a:t>The hypothesized </a:t>
            </a:r>
            <a:r>
              <a:rPr lang="en-US" altLang="zh-CN" sz="1800" b="1" i="0" u="none" strike="noStrike" baseline="0" dirty="0">
                <a:solidFill>
                  <a:srgbClr val="C00000"/>
                </a:solidFill>
                <a:latin typeface="Whitney-Book"/>
              </a:rPr>
              <a:t>reaction mechanism</a:t>
            </a:r>
            <a:endParaRPr lang="zh-CN" altLang="en-US" b="1" dirty="0">
              <a:solidFill>
                <a:srgbClr val="C00000"/>
              </a:solidFill>
            </a:endParaRPr>
          </a:p>
        </p:txBody>
      </p:sp>
      <p:pic>
        <p:nvPicPr>
          <p:cNvPr id="15" name="图片 14">
            <a:extLst>
              <a:ext uri="{FF2B5EF4-FFF2-40B4-BE49-F238E27FC236}">
                <a16:creationId xmlns:a16="http://schemas.microsoft.com/office/drawing/2014/main" id="{79E81A08-4D67-A376-7E82-06B7710AE920}"/>
              </a:ext>
            </a:extLst>
          </p:cNvPr>
          <p:cNvPicPr>
            <a:picLocks noChangeAspect="1"/>
          </p:cNvPicPr>
          <p:nvPr/>
        </p:nvPicPr>
        <p:blipFill>
          <a:blip r:embed="rId3"/>
          <a:stretch>
            <a:fillRect/>
          </a:stretch>
        </p:blipFill>
        <p:spPr>
          <a:xfrm>
            <a:off x="7396163" y="2723469"/>
            <a:ext cx="3332013" cy="40419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9" name="文本框 4">
            <a:extLst>
              <a:ext uri="{FF2B5EF4-FFF2-40B4-BE49-F238E27FC236}">
                <a16:creationId xmlns:a16="http://schemas.microsoft.com/office/drawing/2014/main" id="{2A1ABD8A-8283-4133-8C77-742B9FA345C0}"/>
              </a:ext>
            </a:extLst>
          </p:cNvPr>
          <p:cNvSpPr txBox="1">
            <a:spLocks noChangeArrowheads="1"/>
          </p:cNvSpPr>
          <p:nvPr/>
        </p:nvSpPr>
        <p:spPr bwMode="auto">
          <a:xfrm>
            <a:off x="403225" y="101600"/>
            <a:ext cx="445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600" i="1">
                <a:solidFill>
                  <a:schemeClr val="bg1"/>
                </a:solidFill>
                <a:latin typeface="微软雅黑" panose="020B0503020204020204" pitchFamily="34" charset="-122"/>
                <a:ea typeface="微软雅黑" panose="020B0503020204020204" pitchFamily="34" charset="-122"/>
              </a:rPr>
              <a:t>Atom manipulation</a:t>
            </a:r>
            <a:endParaRPr lang="zh-CN" altLang="en-US" sz="3600" i="1">
              <a:solidFill>
                <a:schemeClr val="bg1"/>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9BCC0039-136D-FB3E-F25B-1CEF5C88ED68}"/>
              </a:ext>
            </a:extLst>
          </p:cNvPr>
          <p:cNvSpPr>
            <a:spLocks noGrp="1"/>
          </p:cNvSpPr>
          <p:nvPr>
            <p:ph type="sldNum" sz="quarter" idx="12"/>
          </p:nvPr>
        </p:nvSpPr>
        <p:spPr/>
        <p:txBody>
          <a:bodyPr/>
          <a:lstStyle/>
          <a:p>
            <a:pPr>
              <a:defRPr/>
            </a:pPr>
            <a:fld id="{5AC859E8-AF8D-4990-884F-ED8D15563C96}" type="slidenum">
              <a:rPr lang="zh-CN" altLang="en-US" smtClean="0"/>
              <a:pPr>
                <a:defRPr/>
              </a:pPr>
              <a:t>14</a:t>
            </a:fld>
            <a:endParaRPr lang="zh-CN" altLang="en-US"/>
          </a:p>
        </p:txBody>
      </p:sp>
      <p:grpSp>
        <p:nvGrpSpPr>
          <p:cNvPr id="7" name="组合 1">
            <a:extLst>
              <a:ext uri="{FF2B5EF4-FFF2-40B4-BE49-F238E27FC236}">
                <a16:creationId xmlns:a16="http://schemas.microsoft.com/office/drawing/2014/main" id="{0B2DCF2E-F7F4-5A16-132A-4FEF745EDF09}"/>
              </a:ext>
            </a:extLst>
          </p:cNvPr>
          <p:cNvGrpSpPr/>
          <p:nvPr/>
        </p:nvGrpSpPr>
        <p:grpSpPr bwMode="auto">
          <a:xfrm>
            <a:off x="103688" y="136526"/>
            <a:ext cx="4392115" cy="611187"/>
            <a:chOff x="297663" y="361898"/>
            <a:chExt cx="4390668" cy="611067"/>
          </a:xfrm>
        </p:grpSpPr>
        <p:sp>
          <p:nvSpPr>
            <p:cNvPr id="10" name="文本框 9">
              <a:extLst>
                <a:ext uri="{FF2B5EF4-FFF2-40B4-BE49-F238E27FC236}">
                  <a16:creationId xmlns:a16="http://schemas.microsoft.com/office/drawing/2014/main" id="{53FEC98E-160A-2154-ABFC-E0994CC8819E}"/>
                </a:ext>
              </a:extLst>
            </p:cNvPr>
            <p:cNvSpPr txBox="1"/>
            <p:nvPr/>
          </p:nvSpPr>
          <p:spPr>
            <a:xfrm>
              <a:off x="342098" y="361898"/>
              <a:ext cx="4346233"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Catalytical Mechanism</a:t>
              </a:r>
              <a:endParaRPr lang="zh-CN" altLang="en-US" sz="3200" b="1" dirty="0">
                <a:sym typeface="+mn-lt"/>
              </a:endParaRPr>
            </a:p>
          </p:txBody>
        </p:sp>
        <p:cxnSp>
          <p:nvCxnSpPr>
            <p:cNvPr id="11" name="直接连接符 10">
              <a:extLst>
                <a:ext uri="{FF2B5EF4-FFF2-40B4-BE49-F238E27FC236}">
                  <a16:creationId xmlns:a16="http://schemas.microsoft.com/office/drawing/2014/main" id="{75213695-6F82-B691-66DA-5018DD104198}"/>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id="{389842F3-20F3-999F-2155-26ACE86043E8}"/>
              </a:ext>
            </a:extLst>
          </p:cNvPr>
          <p:cNvSpPr txBox="1"/>
          <p:nvPr/>
        </p:nvSpPr>
        <p:spPr>
          <a:xfrm>
            <a:off x="148138" y="6527732"/>
            <a:ext cx="3693956" cy="307777"/>
          </a:xfrm>
          <a:prstGeom prst="rect">
            <a:avLst/>
          </a:prstGeom>
          <a:noFill/>
        </p:spPr>
        <p:txBody>
          <a:bodyPr wrap="square">
            <a:spAutoFit/>
          </a:bodyPr>
          <a:lstStyle/>
          <a:p>
            <a:r>
              <a:rPr lang="en-US" altLang="zh-CN" sz="1400" dirty="0">
                <a:solidFill>
                  <a:srgbClr val="000000"/>
                </a:solidFill>
                <a:effectLst/>
                <a:latin typeface="Times New Roman" panose="02020603050405020304" pitchFamily="18" charset="0"/>
                <a:ea typeface="SimSun" panose="02010600030101010101" pitchFamily="2" charset="-122"/>
              </a:rPr>
              <a:t>Xu, H.et al. </a:t>
            </a:r>
            <a:r>
              <a:rPr lang="en-US" altLang="zh-CN" sz="1400" i="1" dirty="0">
                <a:solidFill>
                  <a:srgbClr val="000000"/>
                </a:solidFill>
                <a:effectLst/>
                <a:latin typeface="Times New Roman" panose="02020603050405020304" pitchFamily="18" charset="0"/>
                <a:ea typeface="SimSun" panose="02010600030101010101" pitchFamily="2" charset="-122"/>
              </a:rPr>
              <a:t>Nature Energy </a:t>
            </a:r>
            <a:r>
              <a:rPr lang="en-US" altLang="zh-CN" sz="1400" b="1" dirty="0">
                <a:solidFill>
                  <a:srgbClr val="000000"/>
                </a:solidFill>
                <a:effectLst/>
                <a:latin typeface="Times New Roman" panose="02020603050405020304" pitchFamily="18" charset="0"/>
                <a:ea typeface="SimSun" panose="02010600030101010101" pitchFamily="2" charset="-122"/>
              </a:rPr>
              <a:t>2020</a:t>
            </a:r>
            <a:r>
              <a:rPr lang="en-US" altLang="zh-CN" sz="1400" dirty="0">
                <a:solidFill>
                  <a:srgbClr val="000000"/>
                </a:solidFill>
                <a:effectLst/>
                <a:latin typeface="Times New Roman" panose="02020603050405020304" pitchFamily="18" charset="0"/>
                <a:ea typeface="SimSun" panose="02010600030101010101" pitchFamily="2" charset="-122"/>
              </a:rPr>
              <a:t>, </a:t>
            </a:r>
            <a:r>
              <a:rPr lang="en-US" altLang="zh-CN" sz="1400" i="1" dirty="0">
                <a:solidFill>
                  <a:srgbClr val="000000"/>
                </a:solidFill>
                <a:effectLst/>
                <a:latin typeface="Times New Roman" panose="02020603050405020304" pitchFamily="18" charset="0"/>
                <a:ea typeface="SimSun" panose="02010600030101010101" pitchFamily="2" charset="-122"/>
              </a:rPr>
              <a:t>5</a:t>
            </a:r>
            <a:r>
              <a:rPr lang="en-US" altLang="zh-CN" sz="1400" dirty="0">
                <a:solidFill>
                  <a:srgbClr val="000000"/>
                </a:solidFill>
                <a:effectLst/>
                <a:latin typeface="Times New Roman" panose="02020603050405020304" pitchFamily="18" charset="0"/>
                <a:ea typeface="SimSun" panose="02010600030101010101" pitchFamily="2" charset="-122"/>
              </a:rPr>
              <a:t> (8), 623-632.</a:t>
            </a:r>
            <a:endParaRPr lang="zh-CN" altLang="en-US" sz="1400" dirty="0"/>
          </a:p>
        </p:txBody>
      </p:sp>
      <p:pic>
        <p:nvPicPr>
          <p:cNvPr id="13" name="图片 12">
            <a:extLst>
              <a:ext uri="{FF2B5EF4-FFF2-40B4-BE49-F238E27FC236}">
                <a16:creationId xmlns:a16="http://schemas.microsoft.com/office/drawing/2014/main" id="{B59DA6A4-E5CE-6E82-3D13-8A3FE46DC76F}"/>
              </a:ext>
            </a:extLst>
          </p:cNvPr>
          <p:cNvPicPr>
            <a:picLocks noChangeAspect="1"/>
          </p:cNvPicPr>
          <p:nvPr/>
        </p:nvPicPr>
        <p:blipFill>
          <a:blip r:embed="rId2"/>
          <a:stretch>
            <a:fillRect/>
          </a:stretch>
        </p:blipFill>
        <p:spPr>
          <a:xfrm>
            <a:off x="0" y="1184659"/>
            <a:ext cx="6735115" cy="4315427"/>
          </a:xfrm>
          <a:prstGeom prst="rect">
            <a:avLst/>
          </a:prstGeom>
        </p:spPr>
      </p:pic>
      <p:sp>
        <p:nvSpPr>
          <p:cNvPr id="14" name="文本框 13">
            <a:extLst>
              <a:ext uri="{FF2B5EF4-FFF2-40B4-BE49-F238E27FC236}">
                <a16:creationId xmlns:a16="http://schemas.microsoft.com/office/drawing/2014/main" id="{FB2C4C59-5ABD-AFB7-B0CD-D1F307D7AB06}"/>
              </a:ext>
            </a:extLst>
          </p:cNvPr>
          <p:cNvSpPr txBox="1"/>
          <p:nvPr/>
        </p:nvSpPr>
        <p:spPr>
          <a:xfrm>
            <a:off x="103688" y="840768"/>
            <a:ext cx="2081247" cy="369332"/>
          </a:xfrm>
          <a:prstGeom prst="rect">
            <a:avLst/>
          </a:prstGeom>
          <a:noFill/>
        </p:spPr>
        <p:txBody>
          <a:bodyPr wrap="square">
            <a:spAutoFit/>
          </a:bodyPr>
          <a:lstStyle/>
          <a:p>
            <a:r>
              <a:rPr lang="en-US" altLang="zh-CN" sz="1800" b="1" i="0" u="none" strike="noStrike" baseline="0" dirty="0">
                <a:latin typeface="Whitney-Semibold"/>
              </a:rPr>
              <a:t>6. DFT calculations</a:t>
            </a:r>
            <a:endParaRPr lang="zh-CN" altLang="en-US" b="1" dirty="0"/>
          </a:p>
        </p:txBody>
      </p:sp>
      <p:sp>
        <p:nvSpPr>
          <p:cNvPr id="16" name="文本框 15">
            <a:extLst>
              <a:ext uri="{FF2B5EF4-FFF2-40B4-BE49-F238E27FC236}">
                <a16:creationId xmlns:a16="http://schemas.microsoft.com/office/drawing/2014/main" id="{880C2515-7442-15E4-2A8A-BD556E6B5303}"/>
              </a:ext>
            </a:extLst>
          </p:cNvPr>
          <p:cNvSpPr txBox="1"/>
          <p:nvPr/>
        </p:nvSpPr>
        <p:spPr>
          <a:xfrm>
            <a:off x="6711432" y="1997467"/>
            <a:ext cx="5830286" cy="212744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800" b="0" i="0" u="none" strike="noStrike" baseline="0" dirty="0">
                <a:latin typeface="Whitney-Book"/>
              </a:rPr>
              <a:t>Calculated </a:t>
            </a:r>
            <a:r>
              <a:rPr lang="en-US" altLang="zh-CN" sz="1800" b="1" i="0" u="none" strike="noStrike" baseline="0" dirty="0">
                <a:solidFill>
                  <a:srgbClr val="C00000"/>
                </a:solidFill>
                <a:latin typeface="Whitney-Book"/>
              </a:rPr>
              <a:t>reaction pathway </a:t>
            </a:r>
            <a:r>
              <a:rPr lang="en-US" altLang="zh-CN" sz="1800" b="0" i="0" u="none" strike="noStrike" baseline="0" dirty="0">
                <a:latin typeface="Whitney-Book"/>
              </a:rPr>
              <a:t>of electrochemical reduction of CO</a:t>
            </a:r>
            <a:r>
              <a:rPr lang="en-US" altLang="zh-CN" sz="1800" b="0" i="0" u="none" strike="noStrike" baseline="-25000" dirty="0">
                <a:latin typeface="Whitney-Book"/>
              </a:rPr>
              <a:t>2</a:t>
            </a:r>
            <a:r>
              <a:rPr lang="en-US" altLang="zh-CN" sz="800" b="0" i="0" u="none" strike="noStrike" baseline="0" dirty="0">
                <a:latin typeface="Whitney-Book"/>
              </a:rPr>
              <a:t> </a:t>
            </a:r>
            <a:r>
              <a:rPr lang="en-US" altLang="zh-CN" sz="1800" b="0" i="0" u="none" strike="noStrike" baseline="0" dirty="0">
                <a:latin typeface="Whitney-Book"/>
              </a:rPr>
              <a:t>to ethanol</a:t>
            </a:r>
          </a:p>
          <a:p>
            <a:pPr marL="285750" indent="-285750">
              <a:lnSpc>
                <a:spcPct val="150000"/>
              </a:lnSpc>
              <a:buFont typeface="Arial" panose="020B0604020202020204" pitchFamily="34" charset="0"/>
              <a:buChar char="•"/>
            </a:pPr>
            <a:r>
              <a:rPr lang="en-US" altLang="zh-CN" sz="1800" b="0" i="0" u="none" strike="noStrike" baseline="0" dirty="0">
                <a:latin typeface="Whitney-Book"/>
              </a:rPr>
              <a:t>Calculated </a:t>
            </a:r>
            <a:r>
              <a:rPr lang="en-US" altLang="zh-CN" sz="1800" b="1" i="0" u="none" strike="noStrike" baseline="0" dirty="0">
                <a:solidFill>
                  <a:srgbClr val="C00000"/>
                </a:solidFill>
                <a:latin typeface="Whitney-Book"/>
              </a:rPr>
              <a:t>structures of the catalyst and intermediate </a:t>
            </a:r>
            <a:r>
              <a:rPr lang="en-US" altLang="zh-CN" sz="1800" b="0" i="0" u="none" strike="noStrike" baseline="0" dirty="0">
                <a:latin typeface="Whitney-Book"/>
              </a:rPr>
              <a:t>states</a:t>
            </a:r>
            <a:endParaRPr lang="en-US" altLang="zh-CN" dirty="0">
              <a:latin typeface="Whitney-Book"/>
            </a:endParaRPr>
          </a:p>
          <a:p>
            <a:pPr marL="285750" indent="-285750" algn="l">
              <a:lnSpc>
                <a:spcPct val="150000"/>
              </a:lnSpc>
              <a:buFont typeface="Arial" panose="020B0604020202020204" pitchFamily="34" charset="0"/>
              <a:buChar char="•"/>
            </a:pPr>
            <a:r>
              <a:rPr lang="en-US" altLang="zh-CN" sz="1800" b="0" i="0" u="none" strike="noStrike" baseline="0" dirty="0">
                <a:latin typeface="Whitney-Book"/>
              </a:rPr>
              <a:t>Reaction 12 </a:t>
            </a:r>
            <a:r>
              <a:rPr lang="en-US" altLang="zh-CN" sz="1800" b="0" i="0" u="none" strike="noStrike" baseline="0" dirty="0">
                <a:latin typeface="STIXGeneral-Regular"/>
              </a:rPr>
              <a:t>→ </a:t>
            </a:r>
            <a:r>
              <a:rPr lang="en-US" altLang="zh-CN" sz="1800" b="0" i="0" u="none" strike="noStrike" baseline="0" dirty="0">
                <a:latin typeface="Whitney-Book"/>
              </a:rPr>
              <a:t>13 with a transition state</a:t>
            </a:r>
            <a:endParaRPr lang="zh-CN" altLang="en-US" dirty="0"/>
          </a:p>
        </p:txBody>
      </p:sp>
      <p:sp>
        <p:nvSpPr>
          <p:cNvPr id="2" name="矩形 1">
            <a:extLst>
              <a:ext uri="{FF2B5EF4-FFF2-40B4-BE49-F238E27FC236}">
                <a16:creationId xmlns:a16="http://schemas.microsoft.com/office/drawing/2014/main" id="{3AC87EED-C3B2-4EDF-881B-50698AA2C69C}"/>
              </a:ext>
            </a:extLst>
          </p:cNvPr>
          <p:cNvSpPr/>
          <p:nvPr/>
        </p:nvSpPr>
        <p:spPr>
          <a:xfrm>
            <a:off x="2805344" y="1766656"/>
            <a:ext cx="381739" cy="166234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5C68AF5-E354-C3B1-C67D-E9C81282C3C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t="16882" b="3414"/>
          <a:stretch/>
        </p:blipFill>
        <p:spPr>
          <a:xfrm>
            <a:off x="0" y="929309"/>
            <a:ext cx="12192000" cy="4999382"/>
          </a:xfrm>
          <a:prstGeom prst="rect">
            <a:avLst/>
          </a:prstGeom>
        </p:spPr>
      </p:pic>
      <p:grpSp>
        <p:nvGrpSpPr>
          <p:cNvPr id="6147" name="组合 12"/>
          <p:cNvGrpSpPr/>
          <p:nvPr/>
        </p:nvGrpSpPr>
        <p:grpSpPr bwMode="auto">
          <a:xfrm>
            <a:off x="899009" y="1515511"/>
            <a:ext cx="4543425" cy="3648075"/>
            <a:chOff x="4202851" y="1047404"/>
            <a:chExt cx="4808146" cy="3860955"/>
          </a:xfrm>
        </p:grpSpPr>
        <p:sp>
          <p:nvSpPr>
            <p:cNvPr id="3" name="椭圆 2"/>
            <p:cNvSpPr/>
            <p:nvPr/>
          </p:nvSpPr>
          <p:spPr>
            <a:xfrm>
              <a:off x="4202851" y="3330710"/>
              <a:ext cx="710637" cy="7106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4" name="椭圆 3"/>
            <p:cNvSpPr/>
            <p:nvPr/>
          </p:nvSpPr>
          <p:spPr>
            <a:xfrm>
              <a:off x="4688369" y="1574967"/>
              <a:ext cx="2945032" cy="2943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cs typeface="+mn-ea"/>
                <a:sym typeface="+mn-lt"/>
              </a:endParaRPr>
            </a:p>
          </p:txBody>
        </p:sp>
        <p:sp>
          <p:nvSpPr>
            <p:cNvPr id="5" name="椭圆 4"/>
            <p:cNvSpPr/>
            <p:nvPr/>
          </p:nvSpPr>
          <p:spPr>
            <a:xfrm>
              <a:off x="7021883" y="3940600"/>
              <a:ext cx="967677" cy="96775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6" name="椭圆 5"/>
            <p:cNvSpPr/>
            <p:nvPr/>
          </p:nvSpPr>
          <p:spPr>
            <a:xfrm>
              <a:off x="7146202" y="4063250"/>
              <a:ext cx="687117" cy="6871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7" name="椭圆 6"/>
            <p:cNvSpPr/>
            <p:nvPr/>
          </p:nvSpPr>
          <p:spPr>
            <a:xfrm>
              <a:off x="6909323" y="1687536"/>
              <a:ext cx="305759" cy="3074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8" name="文本框 7"/>
            <p:cNvSpPr txBox="1"/>
            <p:nvPr/>
          </p:nvSpPr>
          <p:spPr>
            <a:xfrm>
              <a:off x="4926928" y="1912674"/>
              <a:ext cx="2393994" cy="1972481"/>
            </a:xfrm>
            <a:prstGeom prst="rect">
              <a:avLst/>
            </a:prstGeom>
            <a:noFill/>
          </p:spPr>
          <p:txBody>
            <a:bodyPr>
              <a:spAutoFit/>
            </a:bodyPr>
            <a:lstStyle/>
            <a:p>
              <a:pPr algn="ctr" eaLnBrk="1" fontAlgn="auto" hangingPunct="1">
                <a:spcBef>
                  <a:spcPts val="0"/>
                </a:spcBef>
                <a:spcAft>
                  <a:spcPts val="0"/>
                </a:spcAft>
                <a:defRPr/>
              </a:pPr>
              <a:r>
                <a:rPr lang="en-US" altLang="zh-CN" sz="11500" dirty="0">
                  <a:solidFill>
                    <a:schemeClr val="bg1"/>
                  </a:solidFill>
                  <a:latin typeface="+mn-lt"/>
                  <a:ea typeface="+mn-ea"/>
                  <a:cs typeface="+mn-ea"/>
                  <a:sym typeface="+mn-lt"/>
                </a:rPr>
                <a:t>03</a:t>
              </a:r>
              <a:endParaRPr lang="zh-CN" altLang="en-US" sz="9600" dirty="0">
                <a:solidFill>
                  <a:schemeClr val="bg1"/>
                </a:solidFill>
                <a:latin typeface="+mn-lt"/>
                <a:ea typeface="+mn-ea"/>
                <a:cs typeface="+mn-ea"/>
                <a:sym typeface="+mn-lt"/>
              </a:endParaRPr>
            </a:p>
          </p:txBody>
        </p:sp>
        <p:sp>
          <p:nvSpPr>
            <p:cNvPr id="9" name="矩形 8"/>
            <p:cNvSpPr/>
            <p:nvPr/>
          </p:nvSpPr>
          <p:spPr>
            <a:xfrm>
              <a:off x="4471650" y="1047404"/>
              <a:ext cx="324239" cy="3225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0" name="矩形 9"/>
            <p:cNvSpPr/>
            <p:nvPr/>
          </p:nvSpPr>
          <p:spPr>
            <a:xfrm flipV="1">
              <a:off x="8125639" y="1932836"/>
              <a:ext cx="268799" cy="267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1" name="矩形 10"/>
            <p:cNvSpPr/>
            <p:nvPr/>
          </p:nvSpPr>
          <p:spPr>
            <a:xfrm flipV="1">
              <a:off x="8848037" y="2522564"/>
              <a:ext cx="162960" cy="1646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sp>
        <p:nvSpPr>
          <p:cNvPr id="12" name="文本框 11"/>
          <p:cNvSpPr txBox="1"/>
          <p:nvPr/>
        </p:nvSpPr>
        <p:spPr>
          <a:xfrm>
            <a:off x="4212182" y="3068582"/>
            <a:ext cx="7908320" cy="830997"/>
          </a:xfrm>
          <a:prstGeom prst="rect">
            <a:avLst/>
          </a:prstGeom>
          <a:noFill/>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en-US" altLang="zh-CN" sz="4800" b="1" dirty="0">
                <a:solidFill>
                  <a:schemeClr val="bg1"/>
                </a:solidFill>
                <a:cs typeface="+mn-ea"/>
                <a:sym typeface="+mn-lt"/>
              </a:rPr>
              <a:t>Conclusion and Perspective</a:t>
            </a:r>
            <a:endParaRPr lang="zh-CN" altLang="en-US" sz="4800"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42013916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FB5FA36-D163-80B5-D90E-669C58A7C654}"/>
              </a:ext>
            </a:extLst>
          </p:cNvPr>
          <p:cNvSpPr>
            <a:spLocks noGrp="1"/>
          </p:cNvSpPr>
          <p:nvPr>
            <p:ph type="sldNum" sz="quarter" idx="12"/>
          </p:nvPr>
        </p:nvSpPr>
        <p:spPr/>
        <p:txBody>
          <a:bodyPr/>
          <a:lstStyle/>
          <a:p>
            <a:pPr>
              <a:defRPr/>
            </a:pPr>
            <a:fld id="{5AC859E8-AF8D-4990-884F-ED8D15563C96}" type="slidenum">
              <a:rPr lang="zh-CN" altLang="en-US" smtClean="0"/>
              <a:pPr>
                <a:defRPr/>
              </a:pPr>
              <a:t>16</a:t>
            </a:fld>
            <a:endParaRPr lang="zh-CN" altLang="en-US"/>
          </a:p>
        </p:txBody>
      </p:sp>
      <p:grpSp>
        <p:nvGrpSpPr>
          <p:cNvPr id="10" name="组合 1">
            <a:extLst>
              <a:ext uri="{FF2B5EF4-FFF2-40B4-BE49-F238E27FC236}">
                <a16:creationId xmlns:a16="http://schemas.microsoft.com/office/drawing/2014/main" id="{35BC9A16-B2BC-D153-CB0C-24AC48A339DA}"/>
              </a:ext>
            </a:extLst>
          </p:cNvPr>
          <p:cNvGrpSpPr/>
          <p:nvPr/>
        </p:nvGrpSpPr>
        <p:grpSpPr bwMode="auto">
          <a:xfrm>
            <a:off x="103688" y="136526"/>
            <a:ext cx="2274548" cy="611187"/>
            <a:chOff x="297663" y="361898"/>
            <a:chExt cx="2273799" cy="611067"/>
          </a:xfrm>
        </p:grpSpPr>
        <p:sp>
          <p:nvSpPr>
            <p:cNvPr id="11" name="文本框 10">
              <a:extLst>
                <a:ext uri="{FF2B5EF4-FFF2-40B4-BE49-F238E27FC236}">
                  <a16:creationId xmlns:a16="http://schemas.microsoft.com/office/drawing/2014/main" id="{56109F58-18B8-D4CD-8DFF-9AC09345C331}"/>
                </a:ext>
              </a:extLst>
            </p:cNvPr>
            <p:cNvSpPr txBox="1"/>
            <p:nvPr/>
          </p:nvSpPr>
          <p:spPr>
            <a:xfrm>
              <a:off x="342098" y="361898"/>
              <a:ext cx="2229364"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Conclusion</a:t>
              </a:r>
              <a:endParaRPr lang="zh-CN" altLang="en-US" sz="3200" b="1" dirty="0">
                <a:sym typeface="+mn-lt"/>
              </a:endParaRPr>
            </a:p>
          </p:txBody>
        </p:sp>
        <p:cxnSp>
          <p:nvCxnSpPr>
            <p:cNvPr id="12" name="直接连接符 11">
              <a:extLst>
                <a:ext uri="{FF2B5EF4-FFF2-40B4-BE49-F238E27FC236}">
                  <a16:creationId xmlns:a16="http://schemas.microsoft.com/office/drawing/2014/main" id="{1522DD65-3B5A-7369-9F5D-7A1F23FC1C2F}"/>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a:extLst>
              <a:ext uri="{FF2B5EF4-FFF2-40B4-BE49-F238E27FC236}">
                <a16:creationId xmlns:a16="http://schemas.microsoft.com/office/drawing/2014/main" id="{F5A7E7EF-235B-FBDA-B8D0-5E00E0F375C4}"/>
              </a:ext>
            </a:extLst>
          </p:cNvPr>
          <p:cNvSpPr txBox="1"/>
          <p:nvPr/>
        </p:nvSpPr>
        <p:spPr>
          <a:xfrm>
            <a:off x="797038" y="1471990"/>
            <a:ext cx="10843967" cy="3914020"/>
          </a:xfrm>
          <a:prstGeom prst="rect">
            <a:avLst/>
          </a:prstGeom>
          <a:noFill/>
        </p:spPr>
        <p:txBody>
          <a:bodyPr wrap="square" rtlCol="0">
            <a:spAutoFit/>
          </a:bodyPr>
          <a:lstStyle/>
          <a:p>
            <a:pPr marL="342900" indent="-342900">
              <a:lnSpc>
                <a:spcPct val="150000"/>
              </a:lnSpc>
              <a:buAutoNum type="arabicPeriod"/>
            </a:pPr>
            <a:r>
              <a:rPr lang="en-US" altLang="zh-CN" sz="2400" b="1" dirty="0">
                <a:solidFill>
                  <a:srgbClr val="C00000"/>
                </a:solidFill>
              </a:rPr>
              <a:t>In-situ XAS characterization </a:t>
            </a:r>
            <a:r>
              <a:rPr lang="en-US" altLang="zh-CN" sz="2400" b="1" dirty="0"/>
              <a:t>provides the solid evidence for the active site, reaction intermediates and pathway.</a:t>
            </a:r>
          </a:p>
          <a:p>
            <a:pPr marL="342900" indent="-342900">
              <a:lnSpc>
                <a:spcPct val="150000"/>
              </a:lnSpc>
              <a:buAutoNum type="arabicPeriod"/>
            </a:pPr>
            <a:r>
              <a:rPr lang="en-US" altLang="zh-CN" sz="2400" b="1" dirty="0">
                <a:solidFill>
                  <a:srgbClr val="C00000"/>
                </a:solidFill>
              </a:rPr>
              <a:t>Identification of the activity origin </a:t>
            </a:r>
            <a:r>
              <a:rPr lang="en-US" altLang="zh-CN" sz="2400" b="1" dirty="0"/>
              <a:t>in different complicated catalysts system facilitates the development of more catalysts with high activity, selectivity and stabilization.</a:t>
            </a:r>
          </a:p>
          <a:p>
            <a:pPr marL="342900" indent="-342900">
              <a:lnSpc>
                <a:spcPct val="150000"/>
              </a:lnSpc>
              <a:buAutoNum type="arabicPeriod"/>
            </a:pPr>
            <a:r>
              <a:rPr lang="en-US" altLang="zh-CN" sz="2400" b="1" dirty="0"/>
              <a:t>SACs or DACs could promote the catalytic performance through both </a:t>
            </a:r>
            <a:r>
              <a:rPr lang="en-US" altLang="zh-CN" sz="2400" b="1" dirty="0">
                <a:solidFill>
                  <a:srgbClr val="C00000"/>
                </a:solidFill>
              </a:rPr>
              <a:t>enhancing the intrinsic activity </a:t>
            </a:r>
            <a:r>
              <a:rPr lang="en-US" altLang="zh-CN" sz="2400" b="1" dirty="0"/>
              <a:t>and </a:t>
            </a:r>
            <a:r>
              <a:rPr lang="en-US" altLang="zh-CN" sz="2400" b="1" dirty="0">
                <a:solidFill>
                  <a:srgbClr val="C00000"/>
                </a:solidFill>
              </a:rPr>
              <a:t>providing more active sites</a:t>
            </a:r>
            <a:r>
              <a:rPr lang="en-US" altLang="zh-CN" sz="2400" b="1" dirty="0"/>
              <a:t>.</a:t>
            </a:r>
            <a:endParaRPr lang="zh-CN" altLang="en-US" sz="2400" b="1" dirty="0"/>
          </a:p>
        </p:txBody>
      </p:sp>
    </p:spTree>
    <p:extLst>
      <p:ext uri="{BB962C8B-B14F-4D97-AF65-F5344CB8AC3E}">
        <p14:creationId xmlns:p14="http://schemas.microsoft.com/office/powerpoint/2010/main" val="325014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FB5FA36-D163-80B5-D90E-669C58A7C654}"/>
              </a:ext>
            </a:extLst>
          </p:cNvPr>
          <p:cNvSpPr>
            <a:spLocks noGrp="1"/>
          </p:cNvSpPr>
          <p:nvPr>
            <p:ph type="sldNum" sz="quarter" idx="12"/>
          </p:nvPr>
        </p:nvSpPr>
        <p:spPr/>
        <p:txBody>
          <a:bodyPr/>
          <a:lstStyle/>
          <a:p>
            <a:pPr>
              <a:defRPr/>
            </a:pPr>
            <a:fld id="{5AC859E8-AF8D-4990-884F-ED8D15563C96}" type="slidenum">
              <a:rPr lang="zh-CN" altLang="en-US" smtClean="0"/>
              <a:pPr>
                <a:defRPr/>
              </a:pPr>
              <a:t>17</a:t>
            </a:fld>
            <a:endParaRPr lang="zh-CN" altLang="en-US"/>
          </a:p>
        </p:txBody>
      </p:sp>
      <p:grpSp>
        <p:nvGrpSpPr>
          <p:cNvPr id="10" name="组合 1">
            <a:extLst>
              <a:ext uri="{FF2B5EF4-FFF2-40B4-BE49-F238E27FC236}">
                <a16:creationId xmlns:a16="http://schemas.microsoft.com/office/drawing/2014/main" id="{35BC9A16-B2BC-D153-CB0C-24AC48A339DA}"/>
              </a:ext>
            </a:extLst>
          </p:cNvPr>
          <p:cNvGrpSpPr/>
          <p:nvPr/>
        </p:nvGrpSpPr>
        <p:grpSpPr bwMode="auto">
          <a:xfrm>
            <a:off x="103688" y="136526"/>
            <a:ext cx="2356301" cy="611187"/>
            <a:chOff x="297663" y="361898"/>
            <a:chExt cx="2355525" cy="611067"/>
          </a:xfrm>
        </p:grpSpPr>
        <p:sp>
          <p:nvSpPr>
            <p:cNvPr id="11" name="文本框 10">
              <a:extLst>
                <a:ext uri="{FF2B5EF4-FFF2-40B4-BE49-F238E27FC236}">
                  <a16:creationId xmlns:a16="http://schemas.microsoft.com/office/drawing/2014/main" id="{56109F58-18B8-D4CD-8DFF-9AC09345C331}"/>
                </a:ext>
              </a:extLst>
            </p:cNvPr>
            <p:cNvSpPr txBox="1"/>
            <p:nvPr/>
          </p:nvSpPr>
          <p:spPr>
            <a:xfrm>
              <a:off x="342098" y="361898"/>
              <a:ext cx="2311090"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Perspective</a:t>
              </a:r>
              <a:endParaRPr lang="zh-CN" altLang="en-US" sz="3200" b="1" dirty="0">
                <a:sym typeface="+mn-lt"/>
              </a:endParaRPr>
            </a:p>
          </p:txBody>
        </p:sp>
        <p:cxnSp>
          <p:nvCxnSpPr>
            <p:cNvPr id="12" name="直接连接符 11">
              <a:extLst>
                <a:ext uri="{FF2B5EF4-FFF2-40B4-BE49-F238E27FC236}">
                  <a16:creationId xmlns:a16="http://schemas.microsoft.com/office/drawing/2014/main" id="{1522DD65-3B5A-7369-9F5D-7A1F23FC1C2F}"/>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 name="文本框 12">
            <a:extLst>
              <a:ext uri="{FF2B5EF4-FFF2-40B4-BE49-F238E27FC236}">
                <a16:creationId xmlns:a16="http://schemas.microsoft.com/office/drawing/2014/main" id="{6937C068-EE37-ABAB-F90A-56CF6D238ADB}"/>
              </a:ext>
            </a:extLst>
          </p:cNvPr>
          <p:cNvSpPr txBox="1"/>
          <p:nvPr/>
        </p:nvSpPr>
        <p:spPr>
          <a:xfrm>
            <a:off x="1677971" y="952071"/>
            <a:ext cx="9241632" cy="1296637"/>
          </a:xfrm>
          <a:prstGeom prst="rect">
            <a:avLst/>
          </a:prstGeom>
          <a:noFill/>
        </p:spPr>
        <p:txBody>
          <a:bodyPr wrap="none" rtlCol="0">
            <a:spAutoFit/>
          </a:bodyPr>
          <a:lstStyle/>
          <a:p>
            <a:pPr marL="342900" indent="-342900">
              <a:lnSpc>
                <a:spcPct val="150000"/>
              </a:lnSpc>
              <a:buAutoNum type="arabicPeriod"/>
            </a:pPr>
            <a:r>
              <a:rPr lang="en-US" altLang="zh-CN" b="1" dirty="0"/>
              <a:t>Confirmation of different catalyst surface active sites to expand catalyst active sites</a:t>
            </a:r>
          </a:p>
          <a:p>
            <a:pPr marL="342900" indent="-342900">
              <a:lnSpc>
                <a:spcPct val="150000"/>
              </a:lnSpc>
              <a:buAutoNum type="arabicPeriod"/>
            </a:pPr>
            <a:r>
              <a:rPr lang="en-US" altLang="zh-CN" b="1" dirty="0"/>
              <a:t>Catalysts that specifically construct higher density active sites</a:t>
            </a:r>
          </a:p>
          <a:p>
            <a:pPr marL="342900" indent="-342900">
              <a:lnSpc>
                <a:spcPct val="150000"/>
              </a:lnSpc>
              <a:buFontTx/>
              <a:buAutoNum type="arabicPeriod"/>
            </a:pPr>
            <a:r>
              <a:rPr lang="en-US" altLang="zh-CN" b="1" dirty="0"/>
              <a:t>Potential of SPM employed on the in-situ characterization of CO</a:t>
            </a:r>
            <a:r>
              <a:rPr lang="en-US" altLang="zh-CN" b="1" baseline="-25000" dirty="0"/>
              <a:t>2 </a:t>
            </a:r>
            <a:r>
              <a:rPr lang="en-US" altLang="zh-CN" b="1" dirty="0"/>
              <a:t>reduction</a:t>
            </a:r>
            <a:endParaRPr lang="zh-CN" altLang="en-US" b="1" dirty="0"/>
          </a:p>
        </p:txBody>
      </p:sp>
      <p:pic>
        <p:nvPicPr>
          <p:cNvPr id="3" name="Picture 2" descr="科学网—NTU张华彬等综述：单原子催化剂与活性位点的调控及在多相催化中的固有活性 - 纳微快报的博文">
            <a:extLst>
              <a:ext uri="{FF2B5EF4-FFF2-40B4-BE49-F238E27FC236}">
                <a16:creationId xmlns:a16="http://schemas.microsoft.com/office/drawing/2014/main" id="{3539A32B-9111-C397-95B4-AE0EFED877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05313"/>
            <a:ext cx="3355942" cy="2728716"/>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图片包含 图示&#10;&#10;描述已自动生成">
            <a:extLst>
              <a:ext uri="{FF2B5EF4-FFF2-40B4-BE49-F238E27FC236}">
                <a16:creationId xmlns:a16="http://schemas.microsoft.com/office/drawing/2014/main" id="{F65E853A-54FF-B6FC-78C9-5CC488EDC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263" y="2605313"/>
            <a:ext cx="6201626" cy="2728716"/>
          </a:xfrm>
          <a:prstGeom prst="rect">
            <a:avLst/>
          </a:prstGeom>
        </p:spPr>
      </p:pic>
      <p:pic>
        <p:nvPicPr>
          <p:cNvPr id="8" name="图片 7">
            <a:extLst>
              <a:ext uri="{FF2B5EF4-FFF2-40B4-BE49-F238E27FC236}">
                <a16:creationId xmlns:a16="http://schemas.microsoft.com/office/drawing/2014/main" id="{F0AB9A84-7721-2D99-09F5-CCF7F6ED0729}"/>
              </a:ext>
            </a:extLst>
          </p:cNvPr>
          <p:cNvPicPr>
            <a:picLocks noChangeAspect="1"/>
          </p:cNvPicPr>
          <p:nvPr/>
        </p:nvPicPr>
        <p:blipFill>
          <a:blip r:embed="rId5"/>
          <a:stretch>
            <a:fillRect/>
          </a:stretch>
        </p:blipFill>
        <p:spPr>
          <a:xfrm>
            <a:off x="9398889" y="2480546"/>
            <a:ext cx="2793111" cy="2728716"/>
          </a:xfrm>
          <a:prstGeom prst="rect">
            <a:avLst/>
          </a:prstGeom>
        </p:spPr>
      </p:pic>
      <p:sp>
        <p:nvSpPr>
          <p:cNvPr id="9" name="文本框 8">
            <a:extLst>
              <a:ext uri="{FF2B5EF4-FFF2-40B4-BE49-F238E27FC236}">
                <a16:creationId xmlns:a16="http://schemas.microsoft.com/office/drawing/2014/main" id="{EF041AD1-80D9-C1C2-E826-A1913C02A28C}"/>
              </a:ext>
            </a:extLst>
          </p:cNvPr>
          <p:cNvSpPr txBox="1"/>
          <p:nvPr/>
        </p:nvSpPr>
        <p:spPr>
          <a:xfrm>
            <a:off x="436409" y="5615862"/>
            <a:ext cx="2356701" cy="369332"/>
          </a:xfrm>
          <a:prstGeom prst="rect">
            <a:avLst/>
          </a:prstGeom>
          <a:noFill/>
        </p:spPr>
        <p:txBody>
          <a:bodyPr wrap="square" rtlCol="0">
            <a:spAutoFit/>
          </a:bodyPr>
          <a:lstStyle/>
          <a:p>
            <a:r>
              <a:rPr lang="en-US" altLang="zh-CN" b="1" dirty="0"/>
              <a:t>Intrinsic activity sites</a:t>
            </a:r>
            <a:endParaRPr lang="zh-CN" altLang="en-US" b="1" dirty="0"/>
          </a:p>
        </p:txBody>
      </p:sp>
      <p:sp>
        <p:nvSpPr>
          <p:cNvPr id="14" name="文本框 13">
            <a:extLst>
              <a:ext uri="{FF2B5EF4-FFF2-40B4-BE49-F238E27FC236}">
                <a16:creationId xmlns:a16="http://schemas.microsoft.com/office/drawing/2014/main" id="{DB0BDAB9-204F-1CD9-8E71-DADF27B473E2}"/>
              </a:ext>
            </a:extLst>
          </p:cNvPr>
          <p:cNvSpPr txBox="1"/>
          <p:nvPr/>
        </p:nvSpPr>
        <p:spPr>
          <a:xfrm>
            <a:off x="4803092" y="5614479"/>
            <a:ext cx="2850038" cy="369332"/>
          </a:xfrm>
          <a:prstGeom prst="rect">
            <a:avLst/>
          </a:prstGeom>
          <a:noFill/>
        </p:spPr>
        <p:txBody>
          <a:bodyPr wrap="square" rtlCol="0">
            <a:spAutoFit/>
          </a:bodyPr>
          <a:lstStyle/>
          <a:p>
            <a:r>
              <a:rPr lang="en-US" altLang="zh-CN" b="1" dirty="0"/>
              <a:t>High density activity sites</a:t>
            </a:r>
            <a:endParaRPr lang="zh-CN" altLang="en-US" b="1" dirty="0"/>
          </a:p>
        </p:txBody>
      </p:sp>
      <p:sp>
        <p:nvSpPr>
          <p:cNvPr id="15" name="箭头: 右 14">
            <a:extLst>
              <a:ext uri="{FF2B5EF4-FFF2-40B4-BE49-F238E27FC236}">
                <a16:creationId xmlns:a16="http://schemas.microsoft.com/office/drawing/2014/main" id="{35AE573F-5E21-5BEA-B1F4-EECFDD279809}"/>
              </a:ext>
            </a:extLst>
          </p:cNvPr>
          <p:cNvSpPr/>
          <p:nvPr/>
        </p:nvSpPr>
        <p:spPr>
          <a:xfrm>
            <a:off x="3390868" y="5674302"/>
            <a:ext cx="745928" cy="2524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8AA4C43D-B13D-DE2A-EE87-ECB7257B2C47}"/>
              </a:ext>
            </a:extLst>
          </p:cNvPr>
          <p:cNvSpPr/>
          <p:nvPr/>
        </p:nvSpPr>
        <p:spPr>
          <a:xfrm>
            <a:off x="8036622" y="5690634"/>
            <a:ext cx="745928" cy="25245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36168A3B-1B90-6075-0A8F-C0E316729FC8}"/>
              </a:ext>
            </a:extLst>
          </p:cNvPr>
          <p:cNvSpPr txBox="1"/>
          <p:nvPr/>
        </p:nvSpPr>
        <p:spPr>
          <a:xfrm>
            <a:off x="9166042" y="5614479"/>
            <a:ext cx="3050755" cy="369332"/>
          </a:xfrm>
          <a:prstGeom prst="rect">
            <a:avLst/>
          </a:prstGeom>
          <a:noFill/>
        </p:spPr>
        <p:txBody>
          <a:bodyPr wrap="square" rtlCol="0">
            <a:spAutoFit/>
          </a:bodyPr>
          <a:lstStyle/>
          <a:p>
            <a:r>
              <a:rPr lang="en-US" altLang="zh-CN" b="1" dirty="0"/>
              <a:t>New operando techniques</a:t>
            </a:r>
            <a:endParaRPr lang="zh-CN" altLang="en-US" b="1" dirty="0"/>
          </a:p>
        </p:txBody>
      </p:sp>
      <p:sp>
        <p:nvSpPr>
          <p:cNvPr id="5" name="文本框 4">
            <a:extLst>
              <a:ext uri="{FF2B5EF4-FFF2-40B4-BE49-F238E27FC236}">
                <a16:creationId xmlns:a16="http://schemas.microsoft.com/office/drawing/2014/main" id="{9954F151-DC51-91E3-37F1-05B6D94BE23C}"/>
              </a:ext>
            </a:extLst>
          </p:cNvPr>
          <p:cNvSpPr txBox="1"/>
          <p:nvPr/>
        </p:nvSpPr>
        <p:spPr>
          <a:xfrm>
            <a:off x="103688" y="6307692"/>
            <a:ext cx="4138374" cy="307777"/>
          </a:xfrm>
          <a:prstGeom prst="rect">
            <a:avLst/>
          </a:prstGeom>
          <a:noFill/>
        </p:spPr>
        <p:txBody>
          <a:bodyPr wrap="square">
            <a:spAutoFit/>
          </a:bodyPr>
          <a:lstStyle/>
          <a:p>
            <a:r>
              <a:rPr lang="en-US" altLang="zh-CN" sz="1400" dirty="0">
                <a:solidFill>
                  <a:srgbClr val="000000"/>
                </a:solidFill>
                <a:effectLst/>
                <a:latin typeface="Times New Roman" panose="02020603050405020304" pitchFamily="18" charset="0"/>
                <a:ea typeface="SimSun" panose="02010600030101010101" pitchFamily="2" charset="-122"/>
              </a:rPr>
              <a:t>Li, S. </a:t>
            </a:r>
            <a:r>
              <a:rPr lang="en-US" altLang="zh-CN" sz="1400" i="1" dirty="0">
                <a:solidFill>
                  <a:srgbClr val="000000"/>
                </a:solidFill>
                <a:effectLst/>
                <a:latin typeface="Times New Roman" panose="02020603050405020304" pitchFamily="18" charset="0"/>
                <a:ea typeface="SimSun" panose="02010600030101010101" pitchFamily="2" charset="-122"/>
              </a:rPr>
              <a:t>ACS Materials Letters </a:t>
            </a:r>
            <a:r>
              <a:rPr lang="en-US" altLang="zh-CN" sz="1400" b="1" dirty="0">
                <a:solidFill>
                  <a:srgbClr val="000000"/>
                </a:solidFill>
                <a:effectLst/>
                <a:latin typeface="Times New Roman" panose="02020603050405020304" pitchFamily="18" charset="0"/>
                <a:ea typeface="SimSun" panose="02010600030101010101" pitchFamily="2" charset="-122"/>
              </a:rPr>
              <a:t>2021</a:t>
            </a:r>
            <a:r>
              <a:rPr lang="en-US" altLang="zh-CN" sz="1400" dirty="0">
                <a:solidFill>
                  <a:srgbClr val="000000"/>
                </a:solidFill>
                <a:effectLst/>
                <a:latin typeface="Times New Roman" panose="02020603050405020304" pitchFamily="18" charset="0"/>
                <a:ea typeface="SimSun" panose="02010600030101010101" pitchFamily="2" charset="-122"/>
              </a:rPr>
              <a:t>, </a:t>
            </a:r>
            <a:r>
              <a:rPr lang="en-US" altLang="zh-CN" sz="1400" i="1" dirty="0">
                <a:solidFill>
                  <a:srgbClr val="000000"/>
                </a:solidFill>
                <a:effectLst/>
                <a:latin typeface="Times New Roman" panose="02020603050405020304" pitchFamily="18" charset="0"/>
                <a:ea typeface="SimSun" panose="02010600030101010101" pitchFamily="2" charset="-122"/>
              </a:rPr>
              <a:t>3</a:t>
            </a:r>
            <a:r>
              <a:rPr lang="en-US" altLang="zh-CN" sz="1400" dirty="0">
                <a:solidFill>
                  <a:srgbClr val="000000"/>
                </a:solidFill>
                <a:effectLst/>
                <a:latin typeface="Times New Roman" panose="02020603050405020304" pitchFamily="18" charset="0"/>
                <a:ea typeface="SimSun" panose="02010600030101010101" pitchFamily="2" charset="-122"/>
              </a:rPr>
              <a:t> (12), 1729-1737.</a:t>
            </a:r>
            <a:endParaRPr lang="zh-CN" altLang="en-US" sz="1400" dirty="0"/>
          </a:p>
        </p:txBody>
      </p:sp>
      <p:sp>
        <p:nvSpPr>
          <p:cNvPr id="18" name="文本框 17">
            <a:extLst>
              <a:ext uri="{FF2B5EF4-FFF2-40B4-BE49-F238E27FC236}">
                <a16:creationId xmlns:a16="http://schemas.microsoft.com/office/drawing/2014/main" id="{DEF268E7-776A-B145-B3E1-F93A4D22D76A}"/>
              </a:ext>
            </a:extLst>
          </p:cNvPr>
          <p:cNvSpPr txBox="1"/>
          <p:nvPr/>
        </p:nvSpPr>
        <p:spPr>
          <a:xfrm>
            <a:off x="103688" y="6566929"/>
            <a:ext cx="3355942" cy="307777"/>
          </a:xfrm>
          <a:prstGeom prst="rect">
            <a:avLst/>
          </a:prstGeom>
          <a:noFill/>
        </p:spPr>
        <p:txBody>
          <a:bodyPr wrap="square">
            <a:spAutoFit/>
          </a:bodyPr>
          <a:lstStyle/>
          <a:p>
            <a:r>
              <a:rPr lang="en-US" altLang="zh-CN" sz="1400" b="0" i="0" dirty="0">
                <a:solidFill>
                  <a:srgbClr val="333333"/>
                </a:solidFill>
                <a:effectLst/>
                <a:latin typeface="Times New Roman" panose="02020603050405020304" pitchFamily="18" charset="0"/>
                <a:cs typeface="Times New Roman" panose="02020603050405020304" pitchFamily="18" charset="0"/>
              </a:rPr>
              <a:t>Wu, X. </a:t>
            </a:r>
            <a:r>
              <a:rPr lang="en-US" altLang="zh-CN" sz="1400" b="0" i="1" dirty="0">
                <a:solidFill>
                  <a:srgbClr val="333333"/>
                </a:solidFill>
                <a:effectLst/>
                <a:latin typeface="Times New Roman" panose="02020603050405020304" pitchFamily="18" charset="0"/>
                <a:cs typeface="Times New Roman" panose="02020603050405020304" pitchFamily="18" charset="0"/>
              </a:rPr>
              <a:t>Nano-Micro Lett.</a:t>
            </a:r>
            <a:r>
              <a:rPr lang="en-US" altLang="zh-CN" sz="1400" b="0" i="0" dirty="0">
                <a:solidFill>
                  <a:srgbClr val="333333"/>
                </a:solidFill>
                <a:effectLst/>
                <a:latin typeface="Times New Roman" panose="02020603050405020304" pitchFamily="18" charset="0"/>
                <a:cs typeface="Times New Roman" panose="02020603050405020304" pitchFamily="18" charset="0"/>
              </a:rPr>
              <a:t> </a:t>
            </a:r>
            <a:r>
              <a:rPr lang="en-US" altLang="zh-CN" sz="1400" b="1" i="0" dirty="0">
                <a:solidFill>
                  <a:srgbClr val="333333"/>
                </a:solidFill>
                <a:effectLst/>
                <a:latin typeface="Times New Roman" panose="02020603050405020304" pitchFamily="18" charset="0"/>
                <a:cs typeface="Times New Roman" panose="02020603050405020304" pitchFamily="18" charset="0"/>
              </a:rPr>
              <a:t>13</a:t>
            </a:r>
            <a:r>
              <a:rPr lang="en-US" altLang="zh-CN" sz="1400" b="0" i="0" dirty="0">
                <a:solidFill>
                  <a:srgbClr val="333333"/>
                </a:solidFill>
                <a:effectLst/>
                <a:latin typeface="Times New Roman" panose="02020603050405020304" pitchFamily="18" charset="0"/>
                <a:cs typeface="Times New Roman" panose="02020603050405020304" pitchFamily="18" charset="0"/>
              </a:rPr>
              <a:t>, 136 (2021).</a:t>
            </a:r>
            <a:endParaRPr lang="zh-CN" altLang="en-US" sz="14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A75FE76F-F3A1-70FD-6DEF-34CEF2415E2C}"/>
              </a:ext>
            </a:extLst>
          </p:cNvPr>
          <p:cNvSpPr txBox="1"/>
          <p:nvPr/>
        </p:nvSpPr>
        <p:spPr>
          <a:xfrm>
            <a:off x="4136796" y="6307692"/>
            <a:ext cx="3259318" cy="307777"/>
          </a:xfrm>
          <a:prstGeom prst="rect">
            <a:avLst/>
          </a:prstGeom>
          <a:noFill/>
        </p:spPr>
        <p:txBody>
          <a:bodyPr wrap="square">
            <a:spAutoFit/>
          </a:bodyPr>
          <a:lstStyle/>
          <a:p>
            <a:r>
              <a:rPr lang="en-US" altLang="zh-CN" sz="1400" dirty="0">
                <a:solidFill>
                  <a:srgbClr val="000000"/>
                </a:solidFill>
                <a:effectLst/>
                <a:latin typeface="Times New Roman" panose="02020603050405020304" pitchFamily="18" charset="0"/>
                <a:ea typeface="SimSun" panose="02010600030101010101" pitchFamily="2" charset="-122"/>
              </a:rPr>
              <a:t>Wang, Y. </a:t>
            </a:r>
            <a:r>
              <a:rPr lang="en-US" altLang="zh-CN" sz="1400" i="1" dirty="0">
                <a:solidFill>
                  <a:srgbClr val="000000"/>
                </a:solidFill>
                <a:effectLst/>
                <a:latin typeface="Times New Roman" panose="02020603050405020304" pitchFamily="18" charset="0"/>
                <a:ea typeface="SimSun" panose="02010600030101010101" pitchFamily="2" charset="-122"/>
              </a:rPr>
              <a:t>Matter </a:t>
            </a:r>
            <a:r>
              <a:rPr lang="en-US" altLang="zh-CN" sz="1400" b="1" dirty="0">
                <a:solidFill>
                  <a:srgbClr val="000000"/>
                </a:solidFill>
                <a:effectLst/>
                <a:latin typeface="Times New Roman" panose="02020603050405020304" pitchFamily="18" charset="0"/>
                <a:ea typeface="SimSun" panose="02010600030101010101" pitchFamily="2" charset="-122"/>
              </a:rPr>
              <a:t>2021</a:t>
            </a:r>
            <a:r>
              <a:rPr lang="en-US" altLang="zh-CN" sz="1400" dirty="0">
                <a:solidFill>
                  <a:srgbClr val="000000"/>
                </a:solidFill>
                <a:effectLst/>
                <a:latin typeface="Times New Roman" panose="02020603050405020304" pitchFamily="18" charset="0"/>
                <a:ea typeface="SimSun" panose="02010600030101010101" pitchFamily="2" charset="-122"/>
              </a:rPr>
              <a:t>, </a:t>
            </a:r>
            <a:r>
              <a:rPr lang="en-US" altLang="zh-CN" sz="1400" i="1" dirty="0">
                <a:solidFill>
                  <a:srgbClr val="000000"/>
                </a:solidFill>
                <a:effectLst/>
                <a:latin typeface="Times New Roman" panose="02020603050405020304" pitchFamily="18" charset="0"/>
                <a:ea typeface="SimSun" panose="02010600030101010101" pitchFamily="2" charset="-122"/>
              </a:rPr>
              <a:t>4</a:t>
            </a:r>
            <a:r>
              <a:rPr lang="en-US" altLang="zh-CN" sz="1400" dirty="0">
                <a:solidFill>
                  <a:srgbClr val="000000"/>
                </a:solidFill>
                <a:effectLst/>
                <a:latin typeface="Times New Roman" panose="02020603050405020304" pitchFamily="18" charset="0"/>
                <a:ea typeface="SimSun" panose="02010600030101010101" pitchFamily="2" charset="-122"/>
              </a:rPr>
              <a:t> (11), 3483-3514.</a:t>
            </a:r>
            <a:endParaRPr lang="zh-CN" altLang="en-US" sz="1400" dirty="0"/>
          </a:p>
        </p:txBody>
      </p:sp>
    </p:spTree>
    <p:extLst>
      <p:ext uri="{BB962C8B-B14F-4D97-AF65-F5344CB8AC3E}">
        <p14:creationId xmlns:p14="http://schemas.microsoft.com/office/powerpoint/2010/main" val="3041791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FB5FA36-D163-80B5-D90E-669C58A7C654}"/>
              </a:ext>
            </a:extLst>
          </p:cNvPr>
          <p:cNvSpPr>
            <a:spLocks noGrp="1"/>
          </p:cNvSpPr>
          <p:nvPr>
            <p:ph type="sldNum" sz="quarter" idx="12"/>
          </p:nvPr>
        </p:nvSpPr>
        <p:spPr/>
        <p:txBody>
          <a:bodyPr/>
          <a:lstStyle/>
          <a:p>
            <a:pPr>
              <a:defRPr/>
            </a:pPr>
            <a:fld id="{5AC859E8-AF8D-4990-884F-ED8D15563C96}" type="slidenum">
              <a:rPr lang="zh-CN" altLang="en-US" smtClean="0"/>
              <a:pPr>
                <a:defRPr/>
              </a:pPr>
              <a:t>18</a:t>
            </a:fld>
            <a:endParaRPr lang="zh-CN" altLang="en-US"/>
          </a:p>
        </p:txBody>
      </p:sp>
      <p:pic>
        <p:nvPicPr>
          <p:cNvPr id="2050" name="Picture 2">
            <a:extLst>
              <a:ext uri="{FF2B5EF4-FFF2-40B4-BE49-F238E27FC236}">
                <a16:creationId xmlns:a16="http://schemas.microsoft.com/office/drawing/2014/main" id="{662087D4-7EA5-FD8C-74A9-7EE7253AB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38" y="1337459"/>
            <a:ext cx="5687054" cy="48591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1">
            <a:extLst>
              <a:ext uri="{FF2B5EF4-FFF2-40B4-BE49-F238E27FC236}">
                <a16:creationId xmlns:a16="http://schemas.microsoft.com/office/drawing/2014/main" id="{1FB38D5F-7729-3C4B-040D-552F1A6E1DBF}"/>
              </a:ext>
            </a:extLst>
          </p:cNvPr>
          <p:cNvGrpSpPr/>
          <p:nvPr/>
        </p:nvGrpSpPr>
        <p:grpSpPr bwMode="auto">
          <a:xfrm>
            <a:off x="103688" y="136526"/>
            <a:ext cx="2356301" cy="611187"/>
            <a:chOff x="297663" y="361898"/>
            <a:chExt cx="2355525" cy="611067"/>
          </a:xfrm>
        </p:grpSpPr>
        <p:sp>
          <p:nvSpPr>
            <p:cNvPr id="5" name="文本框 4">
              <a:extLst>
                <a:ext uri="{FF2B5EF4-FFF2-40B4-BE49-F238E27FC236}">
                  <a16:creationId xmlns:a16="http://schemas.microsoft.com/office/drawing/2014/main" id="{0D9EE278-7E9B-C9ED-46DF-6DD8D08D5822}"/>
                </a:ext>
              </a:extLst>
            </p:cNvPr>
            <p:cNvSpPr txBox="1"/>
            <p:nvPr/>
          </p:nvSpPr>
          <p:spPr>
            <a:xfrm>
              <a:off x="342098" y="361898"/>
              <a:ext cx="2311090"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Perspective</a:t>
              </a:r>
              <a:endParaRPr lang="zh-CN" altLang="en-US" sz="3200" b="1" dirty="0">
                <a:sym typeface="+mn-lt"/>
              </a:endParaRPr>
            </a:p>
          </p:txBody>
        </p:sp>
        <p:cxnSp>
          <p:nvCxnSpPr>
            <p:cNvPr id="6" name="直接连接符 5">
              <a:extLst>
                <a:ext uri="{FF2B5EF4-FFF2-40B4-BE49-F238E27FC236}">
                  <a16:creationId xmlns:a16="http://schemas.microsoft.com/office/drawing/2014/main" id="{BFFBB440-78FB-0CD8-7588-A4796ED2384B}"/>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C1196F90-3682-3E5C-5CE4-0F99B80FADBA}"/>
              </a:ext>
            </a:extLst>
          </p:cNvPr>
          <p:cNvSpPr txBox="1"/>
          <p:nvPr/>
        </p:nvSpPr>
        <p:spPr>
          <a:xfrm>
            <a:off x="4706042" y="6385023"/>
            <a:ext cx="3271108" cy="307777"/>
          </a:xfrm>
          <a:prstGeom prst="rect">
            <a:avLst/>
          </a:prstGeom>
          <a:noFill/>
        </p:spPr>
        <p:txBody>
          <a:bodyPr wrap="square">
            <a:spAutoFit/>
          </a:bodyPr>
          <a:lstStyle/>
          <a:p>
            <a:pPr algn="ctr"/>
            <a:r>
              <a:rPr lang="en-US" altLang="zh-CN" sz="1400" b="0" i="0" dirty="0">
                <a:effectLst/>
                <a:latin typeface="Times New Roman" panose="02020603050405020304" pitchFamily="18" charset="0"/>
                <a:cs typeface="Times New Roman" panose="02020603050405020304" pitchFamily="18" charset="0"/>
              </a:rPr>
              <a:t>Lang Xu et al. </a:t>
            </a:r>
            <a:r>
              <a:rPr lang="en-US" altLang="zh-CN" sz="1400" i="1" dirty="0">
                <a:latin typeface="Times New Roman" panose="02020603050405020304" pitchFamily="18" charset="0"/>
                <a:cs typeface="Times New Roman" panose="02020603050405020304" pitchFamily="18" charset="0"/>
              </a:rPr>
              <a:t>S</a:t>
            </a:r>
            <a:r>
              <a:rPr lang="en-US" altLang="zh-CN" sz="1400" b="0" i="1" dirty="0">
                <a:effectLst/>
                <a:latin typeface="Times New Roman" panose="02020603050405020304" pitchFamily="18" charset="0"/>
                <a:cs typeface="Times New Roman" panose="02020603050405020304" pitchFamily="18" charset="0"/>
              </a:rPr>
              <a:t>cience </a:t>
            </a:r>
            <a:r>
              <a:rPr lang="en-US" altLang="zh-CN" sz="1400" b="1" i="0" dirty="0">
                <a:effectLst/>
                <a:latin typeface="Times New Roman" panose="02020603050405020304" pitchFamily="18" charset="0"/>
                <a:cs typeface="Times New Roman" panose="02020603050405020304" pitchFamily="18" charset="0"/>
              </a:rPr>
              <a:t>380</a:t>
            </a:r>
            <a:r>
              <a:rPr lang="en-US" altLang="zh-CN" sz="1400" b="0" i="0" dirty="0">
                <a:effectLst/>
                <a:latin typeface="Times New Roman" panose="02020603050405020304" pitchFamily="18" charset="0"/>
                <a:cs typeface="Times New Roman" panose="02020603050405020304" pitchFamily="18" charset="0"/>
              </a:rPr>
              <a:t>, 70-76(2023).</a:t>
            </a:r>
            <a:endParaRPr lang="zh-CN" altLang="en-US" sz="14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2BD63BA1-4124-FD88-D063-6B816CA5FE96}"/>
              </a:ext>
            </a:extLst>
          </p:cNvPr>
          <p:cNvSpPr txBox="1"/>
          <p:nvPr/>
        </p:nvSpPr>
        <p:spPr>
          <a:xfrm>
            <a:off x="148138" y="873941"/>
            <a:ext cx="8639666" cy="400110"/>
          </a:xfrm>
          <a:prstGeom prst="rect">
            <a:avLst/>
          </a:prstGeom>
          <a:noFill/>
        </p:spPr>
        <p:txBody>
          <a:bodyPr wrap="square">
            <a:spAutoFit/>
          </a:bodyPr>
          <a:lstStyle/>
          <a:p>
            <a:pPr algn="l"/>
            <a:r>
              <a:rPr lang="en-US" altLang="zh-CN" sz="2000" b="1" i="0" u="none" strike="noStrike" baseline="0" dirty="0">
                <a:solidFill>
                  <a:srgbClr val="231F20"/>
                </a:solidFill>
                <a:latin typeface="AdvTT56ea2c23.B"/>
              </a:rPr>
              <a:t>STM images showing the effect of CO exposure on a defective Ni(111) surface.</a:t>
            </a:r>
            <a:endParaRPr lang="zh-CN" altLang="en-U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2E62986-5988-F5E2-C65E-B034D7296E06}"/>
              </a:ext>
            </a:extLst>
          </p:cNvPr>
          <p:cNvSpPr/>
          <p:nvPr/>
        </p:nvSpPr>
        <p:spPr>
          <a:xfrm>
            <a:off x="0" y="1838325"/>
            <a:ext cx="12192000" cy="3235325"/>
          </a:xfrm>
          <a:prstGeom prst="rect">
            <a:avLst/>
          </a:prstGeom>
          <a:solidFill>
            <a:srgbClr val="8312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pic>
        <p:nvPicPr>
          <p:cNvPr id="20483" name="图片 6">
            <a:extLst>
              <a:ext uri="{FF2B5EF4-FFF2-40B4-BE49-F238E27FC236}">
                <a16:creationId xmlns:a16="http://schemas.microsoft.com/office/drawing/2014/main" id="{2A426366-33E4-48CF-3D99-39B8DDA47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 y="98425"/>
            <a:ext cx="135413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文本框 8">
            <a:extLst>
              <a:ext uri="{FF2B5EF4-FFF2-40B4-BE49-F238E27FC236}">
                <a16:creationId xmlns:a16="http://schemas.microsoft.com/office/drawing/2014/main" id="{76B30F8B-83BB-67B1-38E2-E7B644910A04}"/>
              </a:ext>
            </a:extLst>
          </p:cNvPr>
          <p:cNvSpPr txBox="1">
            <a:spLocks noChangeArrowheads="1"/>
          </p:cNvSpPr>
          <p:nvPr/>
        </p:nvSpPr>
        <p:spPr bwMode="auto">
          <a:xfrm>
            <a:off x="3148013" y="3001963"/>
            <a:ext cx="5895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CN" sz="3600">
                <a:solidFill>
                  <a:schemeClr val="bg1"/>
                </a:solidFill>
                <a:latin typeface="微软雅黑" panose="020B0503020204020204" pitchFamily="34" charset="-122"/>
                <a:ea typeface="微软雅黑" panose="020B0503020204020204" pitchFamily="34" charset="-122"/>
              </a:rPr>
              <a:t>Thanks for Your Listening!</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F745EEA9-2E3E-405A-EEE4-315B8F4AB2DE}"/>
              </a:ext>
            </a:extLst>
          </p:cNvPr>
          <p:cNvSpPr>
            <a:spLocks noGrp="1"/>
          </p:cNvSpPr>
          <p:nvPr>
            <p:ph type="sldNum" sz="quarter" idx="12"/>
          </p:nvPr>
        </p:nvSpPr>
        <p:spPr/>
        <p:txBody>
          <a:bodyPr/>
          <a:lstStyle/>
          <a:p>
            <a:pPr>
              <a:defRPr/>
            </a:pPr>
            <a:fld id="{95C370EA-EACD-4D7F-8E4F-292A15E9A641}" type="slidenum">
              <a:rPr lang="zh-CN" altLang="en-US" smtClean="0"/>
              <a:pPr>
                <a:defRPr/>
              </a:pPr>
              <a:t>19</a:t>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7FEE074-9447-2A50-A3BF-9759DCB5DD1E}"/>
              </a:ext>
            </a:extLst>
          </p:cNvPr>
          <p:cNvSpPr/>
          <p:nvPr/>
        </p:nvSpPr>
        <p:spPr>
          <a:xfrm>
            <a:off x="0" y="0"/>
            <a:ext cx="12192000" cy="817563"/>
          </a:xfrm>
          <a:prstGeom prst="rect">
            <a:avLst/>
          </a:prstGeom>
          <a:solidFill>
            <a:srgbClr val="8312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3076" name="图片 8">
            <a:extLst>
              <a:ext uri="{FF2B5EF4-FFF2-40B4-BE49-F238E27FC236}">
                <a16:creationId xmlns:a16="http://schemas.microsoft.com/office/drawing/2014/main" id="{307BE140-15B3-46F0-115D-8ED0717AE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5213" y="34925"/>
            <a:ext cx="7699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文本框 11">
            <a:extLst>
              <a:ext uri="{FF2B5EF4-FFF2-40B4-BE49-F238E27FC236}">
                <a16:creationId xmlns:a16="http://schemas.microsoft.com/office/drawing/2014/main" id="{2BA51675-A6DA-0EB4-E1A1-FDEE7C0BF17A}"/>
              </a:ext>
            </a:extLst>
          </p:cNvPr>
          <p:cNvSpPr txBox="1">
            <a:spLocks noChangeArrowheads="1"/>
          </p:cNvSpPr>
          <p:nvPr/>
        </p:nvSpPr>
        <p:spPr bwMode="auto">
          <a:xfrm>
            <a:off x="420688" y="80963"/>
            <a:ext cx="2662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en-US" altLang="zh-CN" sz="3600">
                <a:solidFill>
                  <a:schemeClr val="bg1"/>
                </a:solidFill>
                <a:latin typeface="微软雅黑" panose="020B0503020204020204" pitchFamily="34" charset="-122"/>
                <a:ea typeface="微软雅黑" panose="020B0503020204020204" pitchFamily="34" charset="-122"/>
              </a:rPr>
              <a:t>CONTENTS</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3078" name="内容占位符 2">
            <a:extLst>
              <a:ext uri="{FF2B5EF4-FFF2-40B4-BE49-F238E27FC236}">
                <a16:creationId xmlns:a16="http://schemas.microsoft.com/office/drawing/2014/main" id="{7558C9D4-2DA1-5EF6-4823-FC1543B398C0}"/>
              </a:ext>
            </a:extLst>
          </p:cNvPr>
          <p:cNvSpPr>
            <a:spLocks noGrp="1" noChangeArrowheads="1"/>
          </p:cNvSpPr>
          <p:nvPr/>
        </p:nvSpPr>
        <p:spPr bwMode="auto">
          <a:xfrm>
            <a:off x="1413602" y="1903019"/>
            <a:ext cx="10930247" cy="445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182563">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250000"/>
              </a:lnSpc>
              <a:spcBef>
                <a:spcPct val="20000"/>
              </a:spcBef>
              <a:spcAft>
                <a:spcPts val="600"/>
              </a:spcAft>
              <a:buFont typeface="Arial" panose="020B0604020202020204" pitchFamily="34" charset="0"/>
              <a:buNone/>
            </a:pPr>
            <a:r>
              <a:rPr lang="en-US" altLang="zh-CN" sz="2400" b="1" dirty="0">
                <a:latin typeface="微软雅黑" panose="020B0503020204020204" pitchFamily="34" charset="-122"/>
                <a:ea typeface="微软雅黑" panose="020B0503020204020204" pitchFamily="34" charset="-122"/>
              </a:rPr>
              <a:t>Research Background</a:t>
            </a:r>
          </a:p>
          <a:p>
            <a:pPr eaLnBrk="1" hangingPunct="1">
              <a:lnSpc>
                <a:spcPct val="250000"/>
              </a:lnSpc>
              <a:spcBef>
                <a:spcPct val="20000"/>
              </a:spcBef>
              <a:spcAft>
                <a:spcPts val="600"/>
              </a:spcAft>
              <a:buNone/>
            </a:pP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Case Study : </a:t>
            </a:r>
            <a:r>
              <a:rPr lang="en-US" altLang="zh-CN" sz="2400" b="1" dirty="0">
                <a:solidFill>
                  <a:srgbClr val="C00000"/>
                </a:solidFill>
                <a:latin typeface="微软雅黑" panose="020B0503020204020204" pitchFamily="34" charset="-122"/>
                <a:ea typeface="微软雅黑" panose="020B0503020204020204" pitchFamily="34" charset="-122"/>
              </a:rPr>
              <a:t>in-situ XANES </a:t>
            </a:r>
            <a:r>
              <a:rPr lang="en-US" altLang="zh-CN" sz="2400" b="1" dirty="0">
                <a:latin typeface="微软雅黑" panose="020B0503020204020204" pitchFamily="34" charset="-122"/>
                <a:ea typeface="微软雅黑" panose="020B0503020204020204" pitchFamily="34" charset="-122"/>
              </a:rPr>
              <a:t>revealing CO</a:t>
            </a:r>
            <a:r>
              <a:rPr lang="en-US" altLang="zh-CN" sz="2400" b="1" baseline="-25000" dirty="0">
                <a:latin typeface="微软雅黑" panose="020B0503020204020204" pitchFamily="34" charset="-122"/>
                <a:ea typeface="微软雅黑" panose="020B0503020204020204" pitchFamily="34" charset="-122"/>
              </a:rPr>
              <a:t>2</a:t>
            </a:r>
            <a:r>
              <a:rPr lang="en-US" altLang="zh-CN" sz="2400" b="1" dirty="0">
                <a:latin typeface="微软雅黑" panose="020B0503020204020204" pitchFamily="34" charset="-122"/>
                <a:ea typeface="微软雅黑" panose="020B0503020204020204" pitchFamily="34" charset="-122"/>
              </a:rPr>
              <a:t>-ethanol transformation</a:t>
            </a:r>
          </a:p>
          <a:p>
            <a:pPr eaLnBrk="1" hangingPunct="1">
              <a:lnSpc>
                <a:spcPct val="250000"/>
              </a:lnSpc>
              <a:spcBef>
                <a:spcPct val="20000"/>
              </a:spcBef>
              <a:spcAft>
                <a:spcPts val="600"/>
              </a:spcAft>
              <a:buNone/>
            </a:pPr>
            <a:r>
              <a:rPr lang="en-US" altLang="zh-CN" sz="2400" b="1" dirty="0">
                <a:latin typeface="微软雅黑" panose="020B0503020204020204" pitchFamily="34" charset="-122"/>
                <a:ea typeface="微软雅黑" panose="020B0503020204020204" pitchFamily="34" charset="-122"/>
              </a:rPr>
              <a:t>Conclusion and Perspective</a:t>
            </a:r>
          </a:p>
        </p:txBody>
      </p:sp>
      <p:sp>
        <p:nvSpPr>
          <p:cNvPr id="14" name="椭圆 13">
            <a:extLst>
              <a:ext uri="{FF2B5EF4-FFF2-40B4-BE49-F238E27FC236}">
                <a16:creationId xmlns:a16="http://schemas.microsoft.com/office/drawing/2014/main" id="{3501E42A-78DC-1322-8B78-2E33725F2419}"/>
              </a:ext>
            </a:extLst>
          </p:cNvPr>
          <p:cNvSpPr/>
          <p:nvPr/>
        </p:nvSpPr>
        <p:spPr>
          <a:xfrm>
            <a:off x="1035617" y="2412433"/>
            <a:ext cx="257175" cy="258763"/>
          </a:xfrm>
          <a:prstGeom prst="ellipse">
            <a:avLst/>
          </a:prstGeom>
          <a:solidFill>
            <a:srgbClr val="83121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0" name="椭圆 19">
            <a:extLst>
              <a:ext uri="{FF2B5EF4-FFF2-40B4-BE49-F238E27FC236}">
                <a16:creationId xmlns:a16="http://schemas.microsoft.com/office/drawing/2014/main" id="{EE2AF5B8-8FF0-31C5-1DCD-E34625456A4D}"/>
              </a:ext>
            </a:extLst>
          </p:cNvPr>
          <p:cNvSpPr/>
          <p:nvPr/>
        </p:nvSpPr>
        <p:spPr>
          <a:xfrm>
            <a:off x="1030790" y="4517516"/>
            <a:ext cx="257175" cy="257175"/>
          </a:xfrm>
          <a:prstGeom prst="ellipse">
            <a:avLst/>
          </a:prstGeom>
          <a:solidFill>
            <a:srgbClr val="83121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2" name="椭圆 21">
            <a:extLst>
              <a:ext uri="{FF2B5EF4-FFF2-40B4-BE49-F238E27FC236}">
                <a16:creationId xmlns:a16="http://schemas.microsoft.com/office/drawing/2014/main" id="{7DF09E40-7815-B004-3E71-0186FD29B40D}"/>
              </a:ext>
            </a:extLst>
          </p:cNvPr>
          <p:cNvSpPr/>
          <p:nvPr/>
        </p:nvSpPr>
        <p:spPr>
          <a:xfrm>
            <a:off x="1030792" y="3456494"/>
            <a:ext cx="257175" cy="258763"/>
          </a:xfrm>
          <a:prstGeom prst="ellipse">
            <a:avLst/>
          </a:prstGeom>
          <a:solidFill>
            <a:srgbClr val="83121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灯片编号占位符 4">
            <a:extLst>
              <a:ext uri="{FF2B5EF4-FFF2-40B4-BE49-F238E27FC236}">
                <a16:creationId xmlns:a16="http://schemas.microsoft.com/office/drawing/2014/main" id="{CA72AD9D-AF6C-3C18-603A-0BDD1BE59FB8}"/>
              </a:ext>
            </a:extLst>
          </p:cNvPr>
          <p:cNvSpPr>
            <a:spLocks noGrp="1"/>
          </p:cNvSpPr>
          <p:nvPr>
            <p:ph type="sldNum" sz="quarter" idx="12"/>
          </p:nvPr>
        </p:nvSpPr>
        <p:spPr/>
        <p:txBody>
          <a:bodyPr/>
          <a:lstStyle/>
          <a:p>
            <a:pPr>
              <a:defRPr/>
            </a:pPr>
            <a:fld id="{5AC859E8-AF8D-4990-884F-ED8D15563C96}" type="slidenum">
              <a:rPr lang="zh-CN" altLang="en-US" smtClean="0"/>
              <a:pPr>
                <a:defRPr/>
              </a:pPr>
              <a:t>2</a:t>
            </a:fld>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5C68AF5-E354-C3B1-C67D-E9C81282C3C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t="16882" b="3414"/>
          <a:stretch/>
        </p:blipFill>
        <p:spPr>
          <a:xfrm>
            <a:off x="0" y="929309"/>
            <a:ext cx="12192000" cy="4999382"/>
          </a:xfrm>
          <a:prstGeom prst="rect">
            <a:avLst/>
          </a:prstGeom>
        </p:spPr>
      </p:pic>
      <p:grpSp>
        <p:nvGrpSpPr>
          <p:cNvPr id="6147" name="组合 12"/>
          <p:cNvGrpSpPr/>
          <p:nvPr/>
        </p:nvGrpSpPr>
        <p:grpSpPr bwMode="auto">
          <a:xfrm>
            <a:off x="899009" y="1515511"/>
            <a:ext cx="4543425" cy="3648075"/>
            <a:chOff x="4202851" y="1047404"/>
            <a:chExt cx="4808146" cy="3860955"/>
          </a:xfrm>
        </p:grpSpPr>
        <p:sp>
          <p:nvSpPr>
            <p:cNvPr id="3" name="椭圆 2"/>
            <p:cNvSpPr/>
            <p:nvPr/>
          </p:nvSpPr>
          <p:spPr>
            <a:xfrm>
              <a:off x="4202851" y="3330710"/>
              <a:ext cx="710637" cy="71069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4" name="椭圆 3"/>
            <p:cNvSpPr/>
            <p:nvPr/>
          </p:nvSpPr>
          <p:spPr>
            <a:xfrm>
              <a:off x="4688369" y="1574967"/>
              <a:ext cx="2945032" cy="2943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cs typeface="+mn-ea"/>
                <a:sym typeface="+mn-lt"/>
              </a:endParaRPr>
            </a:p>
          </p:txBody>
        </p:sp>
        <p:sp>
          <p:nvSpPr>
            <p:cNvPr id="5" name="椭圆 4"/>
            <p:cNvSpPr/>
            <p:nvPr/>
          </p:nvSpPr>
          <p:spPr>
            <a:xfrm>
              <a:off x="7021883" y="3940600"/>
              <a:ext cx="967677" cy="96775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6" name="椭圆 5"/>
            <p:cNvSpPr/>
            <p:nvPr/>
          </p:nvSpPr>
          <p:spPr>
            <a:xfrm>
              <a:off x="7146202" y="4063250"/>
              <a:ext cx="687117" cy="68717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7" name="椭圆 6"/>
            <p:cNvSpPr/>
            <p:nvPr/>
          </p:nvSpPr>
          <p:spPr>
            <a:xfrm>
              <a:off x="6909323" y="1687536"/>
              <a:ext cx="305759" cy="30746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8" name="文本框 7"/>
            <p:cNvSpPr txBox="1"/>
            <p:nvPr/>
          </p:nvSpPr>
          <p:spPr>
            <a:xfrm>
              <a:off x="4926928" y="1912674"/>
              <a:ext cx="2393994" cy="1972481"/>
            </a:xfrm>
            <a:prstGeom prst="rect">
              <a:avLst/>
            </a:prstGeom>
            <a:noFill/>
          </p:spPr>
          <p:txBody>
            <a:bodyPr>
              <a:spAutoFit/>
            </a:bodyPr>
            <a:lstStyle/>
            <a:p>
              <a:pPr algn="ctr" eaLnBrk="1" fontAlgn="auto" hangingPunct="1">
                <a:spcBef>
                  <a:spcPts val="0"/>
                </a:spcBef>
                <a:spcAft>
                  <a:spcPts val="0"/>
                </a:spcAft>
                <a:defRPr/>
              </a:pPr>
              <a:r>
                <a:rPr lang="en-US" altLang="zh-CN" sz="11500" dirty="0">
                  <a:solidFill>
                    <a:schemeClr val="bg1"/>
                  </a:solidFill>
                  <a:latin typeface="+mn-lt"/>
                  <a:ea typeface="+mn-ea"/>
                  <a:cs typeface="+mn-ea"/>
                  <a:sym typeface="+mn-lt"/>
                </a:rPr>
                <a:t>01</a:t>
              </a:r>
              <a:endParaRPr lang="zh-CN" altLang="en-US" sz="9600" dirty="0">
                <a:solidFill>
                  <a:schemeClr val="bg1"/>
                </a:solidFill>
                <a:latin typeface="+mn-lt"/>
                <a:ea typeface="+mn-ea"/>
                <a:cs typeface="+mn-ea"/>
                <a:sym typeface="+mn-lt"/>
              </a:endParaRPr>
            </a:p>
          </p:txBody>
        </p:sp>
        <p:sp>
          <p:nvSpPr>
            <p:cNvPr id="9" name="矩形 8"/>
            <p:cNvSpPr/>
            <p:nvPr/>
          </p:nvSpPr>
          <p:spPr>
            <a:xfrm>
              <a:off x="4471650" y="1047404"/>
              <a:ext cx="324239" cy="3225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0" name="矩形 9"/>
            <p:cNvSpPr/>
            <p:nvPr/>
          </p:nvSpPr>
          <p:spPr>
            <a:xfrm flipV="1">
              <a:off x="8125639" y="1932836"/>
              <a:ext cx="268799" cy="267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11" name="矩形 10"/>
            <p:cNvSpPr/>
            <p:nvPr/>
          </p:nvSpPr>
          <p:spPr>
            <a:xfrm flipV="1">
              <a:off x="8848037" y="2522564"/>
              <a:ext cx="162960" cy="1646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grpSp>
      <p:sp>
        <p:nvSpPr>
          <p:cNvPr id="12" name="文本框 11"/>
          <p:cNvSpPr txBox="1"/>
          <p:nvPr/>
        </p:nvSpPr>
        <p:spPr>
          <a:xfrm>
            <a:off x="4329596" y="2789731"/>
            <a:ext cx="7670262" cy="1015663"/>
          </a:xfrm>
          <a:prstGeom prst="rect">
            <a:avLst/>
          </a:prstGeom>
          <a:noFill/>
          <a:effectLst>
            <a:outerShdw blurRad="50800" dist="38100" dir="2700000" algn="tl" rotWithShape="0">
              <a:prstClr val="black">
                <a:alpha val="40000"/>
              </a:prstClr>
            </a:outerShdw>
          </a:effectLst>
        </p:spPr>
        <p:txBody>
          <a:bodyPr wrap="square">
            <a:spAutoFit/>
          </a:bodyPr>
          <a:lstStyle/>
          <a:p>
            <a:pPr algn="ctr" eaLnBrk="1" fontAlgn="auto" hangingPunct="1">
              <a:spcBef>
                <a:spcPts val="0"/>
              </a:spcBef>
              <a:spcAft>
                <a:spcPts val="0"/>
              </a:spcAft>
              <a:defRPr/>
            </a:pPr>
            <a:r>
              <a:rPr lang="en-US" altLang="zh-CN" sz="6000" b="1" dirty="0">
                <a:solidFill>
                  <a:schemeClr val="bg1"/>
                </a:solidFill>
                <a:cs typeface="+mn-ea"/>
                <a:sym typeface="+mn-lt"/>
              </a:rPr>
              <a:t>Research Background</a:t>
            </a:r>
            <a:endParaRPr lang="zh-CN" altLang="en-US" sz="60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1F19220-43F9-86EB-D32F-CE963CB19A26}"/>
              </a:ext>
            </a:extLst>
          </p:cNvPr>
          <p:cNvSpPr>
            <a:spLocks noGrp="1"/>
          </p:cNvSpPr>
          <p:nvPr>
            <p:ph type="sldNum" sz="quarter" idx="12"/>
          </p:nvPr>
        </p:nvSpPr>
        <p:spPr/>
        <p:txBody>
          <a:bodyPr/>
          <a:lstStyle/>
          <a:p>
            <a:pPr>
              <a:defRPr/>
            </a:pPr>
            <a:fld id="{5AC859E8-AF8D-4990-884F-ED8D15563C96}" type="slidenum">
              <a:rPr lang="zh-CN" altLang="en-US" smtClean="0"/>
              <a:pPr>
                <a:defRPr/>
              </a:pPr>
              <a:t>4</a:t>
            </a:fld>
            <a:endParaRPr lang="zh-CN" altLang="en-US"/>
          </a:p>
        </p:txBody>
      </p:sp>
      <p:pic>
        <p:nvPicPr>
          <p:cNvPr id="3" name="Picture 2" descr="Weather, global warming, and climate change">
            <a:extLst>
              <a:ext uri="{FF2B5EF4-FFF2-40B4-BE49-F238E27FC236}">
                <a16:creationId xmlns:a16="http://schemas.microsoft.com/office/drawing/2014/main" id="{05DB13F5-CF43-7718-DF8A-B2EA30AEA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4866"/>
            <a:ext cx="5626792" cy="29379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E02EA9F-E1B1-13E6-1BBF-978006E48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157" y="1854866"/>
            <a:ext cx="6045843" cy="290180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1">
            <a:extLst>
              <a:ext uri="{FF2B5EF4-FFF2-40B4-BE49-F238E27FC236}">
                <a16:creationId xmlns:a16="http://schemas.microsoft.com/office/drawing/2014/main" id="{D77BD7C1-46C8-571C-B2ED-D11FFAFF911F}"/>
              </a:ext>
            </a:extLst>
          </p:cNvPr>
          <p:cNvGrpSpPr/>
          <p:nvPr/>
        </p:nvGrpSpPr>
        <p:grpSpPr bwMode="auto">
          <a:xfrm>
            <a:off x="171034" y="92755"/>
            <a:ext cx="6814252" cy="611187"/>
            <a:chOff x="297663" y="361898"/>
            <a:chExt cx="6812006" cy="611067"/>
          </a:xfrm>
        </p:grpSpPr>
        <p:sp>
          <p:nvSpPr>
            <p:cNvPr id="7" name="文本框 6">
              <a:extLst>
                <a:ext uri="{FF2B5EF4-FFF2-40B4-BE49-F238E27FC236}">
                  <a16:creationId xmlns:a16="http://schemas.microsoft.com/office/drawing/2014/main" id="{64274BDA-1F80-0115-5148-6FC6344E782F}"/>
                </a:ext>
              </a:extLst>
            </p:cNvPr>
            <p:cNvSpPr txBox="1"/>
            <p:nvPr/>
          </p:nvSpPr>
          <p:spPr>
            <a:xfrm>
              <a:off x="342098" y="361898"/>
              <a:ext cx="6767571"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Environmental and Energy Problem</a:t>
              </a:r>
              <a:endParaRPr lang="zh-CN" altLang="en-US" sz="3200" b="1" dirty="0">
                <a:sym typeface="+mn-lt"/>
              </a:endParaRPr>
            </a:p>
          </p:txBody>
        </p:sp>
        <p:cxnSp>
          <p:nvCxnSpPr>
            <p:cNvPr id="8" name="直接连接符 7">
              <a:extLst>
                <a:ext uri="{FF2B5EF4-FFF2-40B4-BE49-F238E27FC236}">
                  <a16:creationId xmlns:a16="http://schemas.microsoft.com/office/drawing/2014/main" id="{7E8D4DD5-CAC8-0D92-0341-DC6CDD912825}"/>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id="{E715F8DD-D633-FA78-37C4-BFD4E1548E8F}"/>
              </a:ext>
            </a:extLst>
          </p:cNvPr>
          <p:cNvSpPr txBox="1"/>
          <p:nvPr/>
        </p:nvSpPr>
        <p:spPr>
          <a:xfrm>
            <a:off x="1433500" y="1064031"/>
            <a:ext cx="3029254"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Greenhouse gases</a:t>
            </a:r>
          </a:p>
          <a:p>
            <a:pPr algn="ct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cause global warming</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0E3C7F8C-E184-46D9-4848-B27D76BAF464}"/>
              </a:ext>
            </a:extLst>
          </p:cNvPr>
          <p:cNvSpPr txBox="1"/>
          <p:nvPr/>
        </p:nvSpPr>
        <p:spPr>
          <a:xfrm>
            <a:off x="7341457" y="1248696"/>
            <a:ext cx="3655242" cy="461665"/>
          </a:xfrm>
          <a:prstGeom prst="rect">
            <a:avLst/>
          </a:prstGeom>
          <a:noFill/>
        </p:spPr>
        <p:txBody>
          <a:bodyPr wrap="square">
            <a:spAutoFit/>
          </a:bodyPr>
          <a:lstStyle/>
          <a:p>
            <a:pPr algn="ctr" eaLnBrk="1" hangingPunct="1"/>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Fossil energy depletion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1F19220-43F9-86EB-D32F-CE963CB19A26}"/>
              </a:ext>
            </a:extLst>
          </p:cNvPr>
          <p:cNvSpPr>
            <a:spLocks noGrp="1"/>
          </p:cNvSpPr>
          <p:nvPr>
            <p:ph type="sldNum" sz="quarter" idx="12"/>
          </p:nvPr>
        </p:nvSpPr>
        <p:spPr/>
        <p:txBody>
          <a:bodyPr/>
          <a:lstStyle/>
          <a:p>
            <a:pPr>
              <a:defRPr/>
            </a:pPr>
            <a:fld id="{5AC859E8-AF8D-4990-884F-ED8D15563C96}" type="slidenum">
              <a:rPr lang="zh-CN" altLang="en-US" smtClean="0"/>
              <a:pPr>
                <a:defRPr/>
              </a:pPr>
              <a:t>5</a:t>
            </a:fld>
            <a:endParaRPr lang="zh-CN" altLang="en-US" dirty="0"/>
          </a:p>
        </p:txBody>
      </p:sp>
      <p:sp>
        <p:nvSpPr>
          <p:cNvPr id="3" name="Oval 8">
            <a:extLst>
              <a:ext uri="{FF2B5EF4-FFF2-40B4-BE49-F238E27FC236}">
                <a16:creationId xmlns:a16="http://schemas.microsoft.com/office/drawing/2014/main" id="{8BF837AC-5FD5-5848-CE64-3DD4C943E21F}"/>
              </a:ext>
            </a:extLst>
          </p:cNvPr>
          <p:cNvSpPr/>
          <p:nvPr/>
        </p:nvSpPr>
        <p:spPr bwMode="auto">
          <a:xfrm>
            <a:off x="769056" y="3032881"/>
            <a:ext cx="730250" cy="730250"/>
          </a:xfrm>
          <a:prstGeom prst="ellipse">
            <a:avLst/>
          </a:prstGeom>
          <a:solidFill>
            <a:srgbClr val="C00000"/>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eaLnBrk="1" fontAlgn="auto" hangingPunct="1">
              <a:spcBef>
                <a:spcPts val="0"/>
              </a:spcBef>
              <a:spcAft>
                <a:spcPts val="0"/>
              </a:spcAft>
              <a:defRPr/>
            </a:pPr>
            <a:endParaRPr lang="zh-CN" altLang="en-US" sz="2000">
              <a:cs typeface="+mn-ea"/>
              <a:sym typeface="+mn-lt"/>
            </a:endParaRPr>
          </a:p>
        </p:txBody>
      </p:sp>
      <p:grpSp>
        <p:nvGrpSpPr>
          <p:cNvPr id="5" name="Group 9">
            <a:extLst>
              <a:ext uri="{FF2B5EF4-FFF2-40B4-BE49-F238E27FC236}">
                <a16:creationId xmlns:a16="http://schemas.microsoft.com/office/drawing/2014/main" id="{C60513BB-24F1-495E-5FCD-79C6AC171B3C}"/>
              </a:ext>
            </a:extLst>
          </p:cNvPr>
          <p:cNvGrpSpPr>
            <a:grpSpLocks noChangeAspect="1"/>
          </p:cNvGrpSpPr>
          <p:nvPr/>
        </p:nvGrpSpPr>
        <p:grpSpPr bwMode="auto">
          <a:xfrm>
            <a:off x="957128" y="3223897"/>
            <a:ext cx="353744" cy="360726"/>
            <a:chOff x="7160655" y="2178006"/>
            <a:chExt cx="379359" cy="386846"/>
          </a:xfrm>
          <a:solidFill>
            <a:schemeClr val="bg1">
              <a:lumMod val="95000"/>
            </a:schemeClr>
          </a:solidFill>
        </p:grpSpPr>
        <p:sp>
          <p:nvSpPr>
            <p:cNvPr id="6" name="Freeform 36">
              <a:extLst>
                <a:ext uri="{FF2B5EF4-FFF2-40B4-BE49-F238E27FC236}">
                  <a16:creationId xmlns:a16="http://schemas.microsoft.com/office/drawing/2014/main" id="{23A71ECE-76BC-49AE-AA0E-BF2565FF062B}"/>
                </a:ext>
              </a:extLst>
            </p:cNvPr>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p:spPr>
          <p:txBody>
            <a:bodyPr/>
            <a:lstStyle/>
            <a:p>
              <a:pPr eaLnBrk="1" fontAlgn="auto" hangingPunct="1">
                <a:spcBef>
                  <a:spcPts val="0"/>
                </a:spcBef>
                <a:spcAft>
                  <a:spcPts val="0"/>
                </a:spcAft>
                <a:defRPr/>
              </a:pPr>
              <a:endParaRPr lang="en-US" sz="2000">
                <a:latin typeface="+mn-lt"/>
                <a:ea typeface="+mn-ea"/>
                <a:cs typeface="+mn-ea"/>
                <a:sym typeface="+mn-lt"/>
              </a:endParaRPr>
            </a:p>
          </p:txBody>
        </p:sp>
        <p:sp>
          <p:nvSpPr>
            <p:cNvPr id="7" name="Freeform 37">
              <a:extLst>
                <a:ext uri="{FF2B5EF4-FFF2-40B4-BE49-F238E27FC236}">
                  <a16:creationId xmlns:a16="http://schemas.microsoft.com/office/drawing/2014/main" id="{63AAC07D-6F1D-C829-28A6-6199E81C7C05}"/>
                </a:ext>
              </a:extLst>
            </p:cNvPr>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p:spPr>
          <p:txBody>
            <a:bodyPr/>
            <a:lstStyle/>
            <a:p>
              <a:pPr eaLnBrk="1" fontAlgn="auto" hangingPunct="1">
                <a:spcBef>
                  <a:spcPts val="0"/>
                </a:spcBef>
                <a:spcAft>
                  <a:spcPts val="0"/>
                </a:spcAft>
                <a:defRPr/>
              </a:pPr>
              <a:endParaRPr lang="en-US" sz="2000">
                <a:latin typeface="+mn-lt"/>
                <a:ea typeface="+mn-ea"/>
                <a:cs typeface="+mn-ea"/>
                <a:sym typeface="+mn-lt"/>
              </a:endParaRPr>
            </a:p>
          </p:txBody>
        </p:sp>
        <p:sp>
          <p:nvSpPr>
            <p:cNvPr id="8" name="Freeform 38">
              <a:extLst>
                <a:ext uri="{FF2B5EF4-FFF2-40B4-BE49-F238E27FC236}">
                  <a16:creationId xmlns:a16="http://schemas.microsoft.com/office/drawing/2014/main" id="{203A72F4-1A53-4A4C-2383-60E54B4669E7}"/>
                </a:ext>
              </a:extLst>
            </p:cNvPr>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p:spPr>
          <p:txBody>
            <a:bodyPr/>
            <a:lstStyle/>
            <a:p>
              <a:pPr eaLnBrk="1" fontAlgn="auto" hangingPunct="1">
                <a:spcBef>
                  <a:spcPts val="0"/>
                </a:spcBef>
                <a:spcAft>
                  <a:spcPts val="0"/>
                </a:spcAft>
                <a:defRPr/>
              </a:pPr>
              <a:endParaRPr lang="en-US" sz="2000">
                <a:latin typeface="+mn-lt"/>
                <a:ea typeface="+mn-ea"/>
                <a:cs typeface="+mn-ea"/>
                <a:sym typeface="+mn-lt"/>
              </a:endParaRPr>
            </a:p>
          </p:txBody>
        </p:sp>
      </p:grpSp>
      <p:sp>
        <p:nvSpPr>
          <p:cNvPr id="9" name="Oval 14">
            <a:extLst>
              <a:ext uri="{FF2B5EF4-FFF2-40B4-BE49-F238E27FC236}">
                <a16:creationId xmlns:a16="http://schemas.microsoft.com/office/drawing/2014/main" id="{360DA6F6-554D-85F7-D419-493108D901BC}"/>
              </a:ext>
            </a:extLst>
          </p:cNvPr>
          <p:cNvSpPr/>
          <p:nvPr/>
        </p:nvSpPr>
        <p:spPr bwMode="auto">
          <a:xfrm>
            <a:off x="769056" y="4764112"/>
            <a:ext cx="730250" cy="731838"/>
          </a:xfrm>
          <a:prstGeom prst="ellipse">
            <a:avLst/>
          </a:prstGeom>
          <a:solidFill>
            <a:srgbClr val="C00000"/>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eaLnBrk="1" fontAlgn="auto" hangingPunct="1">
              <a:spcBef>
                <a:spcPts val="0"/>
              </a:spcBef>
              <a:spcAft>
                <a:spcPts val="0"/>
              </a:spcAft>
              <a:defRPr/>
            </a:pPr>
            <a:endParaRPr lang="zh-CN" altLang="en-US" sz="2000" dirty="0">
              <a:cs typeface="+mn-ea"/>
              <a:sym typeface="+mn-lt"/>
            </a:endParaRPr>
          </a:p>
        </p:txBody>
      </p:sp>
      <p:grpSp>
        <p:nvGrpSpPr>
          <p:cNvPr id="10" name="Group 15">
            <a:extLst>
              <a:ext uri="{FF2B5EF4-FFF2-40B4-BE49-F238E27FC236}">
                <a16:creationId xmlns:a16="http://schemas.microsoft.com/office/drawing/2014/main" id="{7F730B8E-676E-9EC7-4C4E-0378D38DD3C3}"/>
              </a:ext>
            </a:extLst>
          </p:cNvPr>
          <p:cNvGrpSpPr>
            <a:grpSpLocks noChangeAspect="1"/>
          </p:cNvGrpSpPr>
          <p:nvPr/>
        </p:nvGrpSpPr>
        <p:grpSpPr bwMode="auto">
          <a:xfrm>
            <a:off x="949241" y="4967219"/>
            <a:ext cx="369523" cy="325321"/>
            <a:chOff x="6040049" y="4182118"/>
            <a:chExt cx="521619" cy="459224"/>
          </a:xfrm>
          <a:solidFill>
            <a:schemeClr val="bg1">
              <a:lumMod val="95000"/>
            </a:schemeClr>
          </a:solidFill>
        </p:grpSpPr>
        <p:sp>
          <p:nvSpPr>
            <p:cNvPr id="11" name="Freeform 84">
              <a:extLst>
                <a:ext uri="{FF2B5EF4-FFF2-40B4-BE49-F238E27FC236}">
                  <a16:creationId xmlns:a16="http://schemas.microsoft.com/office/drawing/2014/main" id="{2CC12EE3-016B-75E9-86C1-D7D6AB2FC847}"/>
                </a:ext>
              </a:extLst>
            </p:cNvPr>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p:spPr>
          <p:txBody>
            <a:bodyPr/>
            <a:lstStyle/>
            <a:p>
              <a:pPr eaLnBrk="1" fontAlgn="auto" hangingPunct="1">
                <a:spcBef>
                  <a:spcPts val="0"/>
                </a:spcBef>
                <a:spcAft>
                  <a:spcPts val="0"/>
                </a:spcAft>
                <a:defRPr/>
              </a:pPr>
              <a:endParaRPr lang="en-US" sz="2000">
                <a:latin typeface="+mn-lt"/>
                <a:ea typeface="+mn-ea"/>
                <a:cs typeface="+mn-ea"/>
                <a:sym typeface="+mn-lt"/>
              </a:endParaRPr>
            </a:p>
          </p:txBody>
        </p:sp>
        <p:sp>
          <p:nvSpPr>
            <p:cNvPr id="12" name="Freeform 85">
              <a:extLst>
                <a:ext uri="{FF2B5EF4-FFF2-40B4-BE49-F238E27FC236}">
                  <a16:creationId xmlns:a16="http://schemas.microsoft.com/office/drawing/2014/main" id="{C32F7AE6-CCE6-151C-51E4-47765E5BF99C}"/>
                </a:ext>
              </a:extLst>
            </p:cNvPr>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p:spPr>
          <p:txBody>
            <a:bodyPr/>
            <a:lstStyle/>
            <a:p>
              <a:pPr eaLnBrk="1" fontAlgn="auto" hangingPunct="1">
                <a:spcBef>
                  <a:spcPts val="0"/>
                </a:spcBef>
                <a:spcAft>
                  <a:spcPts val="0"/>
                </a:spcAft>
                <a:defRPr/>
              </a:pPr>
              <a:endParaRPr lang="en-US" sz="2000">
                <a:latin typeface="+mn-lt"/>
                <a:ea typeface="+mn-ea"/>
                <a:cs typeface="+mn-ea"/>
                <a:sym typeface="+mn-lt"/>
              </a:endParaRPr>
            </a:p>
          </p:txBody>
        </p:sp>
        <p:sp>
          <p:nvSpPr>
            <p:cNvPr id="13" name="Freeform 86">
              <a:extLst>
                <a:ext uri="{FF2B5EF4-FFF2-40B4-BE49-F238E27FC236}">
                  <a16:creationId xmlns:a16="http://schemas.microsoft.com/office/drawing/2014/main" id="{63B355E0-0BE1-DFFB-C6F5-574EEC0E4742}"/>
                </a:ext>
              </a:extLst>
            </p:cNvPr>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p:spPr>
          <p:txBody>
            <a:bodyPr/>
            <a:lstStyle/>
            <a:p>
              <a:pPr eaLnBrk="1" fontAlgn="auto" hangingPunct="1">
                <a:spcBef>
                  <a:spcPts val="0"/>
                </a:spcBef>
                <a:spcAft>
                  <a:spcPts val="0"/>
                </a:spcAft>
                <a:defRPr/>
              </a:pPr>
              <a:endParaRPr lang="en-US" sz="2000">
                <a:latin typeface="+mn-lt"/>
                <a:ea typeface="+mn-ea"/>
                <a:cs typeface="+mn-ea"/>
                <a:sym typeface="+mn-lt"/>
              </a:endParaRPr>
            </a:p>
          </p:txBody>
        </p:sp>
        <p:sp>
          <p:nvSpPr>
            <p:cNvPr id="14" name="Freeform 87">
              <a:extLst>
                <a:ext uri="{FF2B5EF4-FFF2-40B4-BE49-F238E27FC236}">
                  <a16:creationId xmlns:a16="http://schemas.microsoft.com/office/drawing/2014/main" id="{EAD97275-3F3A-0E23-A515-79F574F2DC24}"/>
                </a:ext>
              </a:extLst>
            </p:cNvPr>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p:spPr>
          <p:txBody>
            <a:bodyPr/>
            <a:lstStyle/>
            <a:p>
              <a:pPr eaLnBrk="1" fontAlgn="auto" hangingPunct="1">
                <a:spcBef>
                  <a:spcPts val="0"/>
                </a:spcBef>
                <a:spcAft>
                  <a:spcPts val="0"/>
                </a:spcAft>
                <a:defRPr/>
              </a:pPr>
              <a:endParaRPr lang="en-US" sz="2000">
                <a:latin typeface="+mn-lt"/>
                <a:ea typeface="+mn-ea"/>
                <a:cs typeface="+mn-ea"/>
                <a:sym typeface="+mn-lt"/>
              </a:endParaRPr>
            </a:p>
          </p:txBody>
        </p:sp>
        <p:sp>
          <p:nvSpPr>
            <p:cNvPr id="15" name="Freeform 88">
              <a:extLst>
                <a:ext uri="{FF2B5EF4-FFF2-40B4-BE49-F238E27FC236}">
                  <a16:creationId xmlns:a16="http://schemas.microsoft.com/office/drawing/2014/main" id="{45093C3D-072F-8B69-F0DB-05D05FCFCDD9}"/>
                </a:ext>
              </a:extLst>
            </p:cNvPr>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p:spPr>
          <p:txBody>
            <a:bodyPr/>
            <a:lstStyle/>
            <a:p>
              <a:pPr eaLnBrk="1" fontAlgn="auto" hangingPunct="1">
                <a:spcBef>
                  <a:spcPts val="0"/>
                </a:spcBef>
                <a:spcAft>
                  <a:spcPts val="0"/>
                </a:spcAft>
                <a:defRPr/>
              </a:pPr>
              <a:endParaRPr lang="en-US" sz="2000">
                <a:latin typeface="+mn-lt"/>
                <a:ea typeface="+mn-ea"/>
                <a:cs typeface="+mn-ea"/>
                <a:sym typeface="+mn-lt"/>
              </a:endParaRPr>
            </a:p>
          </p:txBody>
        </p:sp>
      </p:grpSp>
      <p:sp>
        <p:nvSpPr>
          <p:cNvPr id="16" name="Oval 28">
            <a:extLst>
              <a:ext uri="{FF2B5EF4-FFF2-40B4-BE49-F238E27FC236}">
                <a16:creationId xmlns:a16="http://schemas.microsoft.com/office/drawing/2014/main" id="{0467F964-9E55-339F-E6B9-1BF750CAA879}"/>
              </a:ext>
            </a:extLst>
          </p:cNvPr>
          <p:cNvSpPr/>
          <p:nvPr/>
        </p:nvSpPr>
        <p:spPr bwMode="auto">
          <a:xfrm>
            <a:off x="735196" y="1299628"/>
            <a:ext cx="730250" cy="731838"/>
          </a:xfrm>
          <a:prstGeom prst="ellipse">
            <a:avLst/>
          </a:prstGeom>
          <a:solidFill>
            <a:srgbClr val="C00000"/>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eaLnBrk="1" fontAlgn="auto" hangingPunct="1">
              <a:spcBef>
                <a:spcPts val="0"/>
              </a:spcBef>
              <a:spcAft>
                <a:spcPts val="0"/>
              </a:spcAft>
              <a:defRPr/>
            </a:pPr>
            <a:endParaRPr lang="zh-CN" altLang="en-US" sz="2000" dirty="0">
              <a:cs typeface="+mn-ea"/>
              <a:sym typeface="+mn-lt"/>
            </a:endParaRPr>
          </a:p>
        </p:txBody>
      </p:sp>
      <p:sp>
        <p:nvSpPr>
          <p:cNvPr id="17" name="Freeform 6">
            <a:extLst>
              <a:ext uri="{FF2B5EF4-FFF2-40B4-BE49-F238E27FC236}">
                <a16:creationId xmlns:a16="http://schemas.microsoft.com/office/drawing/2014/main" id="{6F5224CB-6493-CFEC-D9D6-C28F6EE2653D}"/>
              </a:ext>
            </a:extLst>
          </p:cNvPr>
          <p:cNvSpPr>
            <a:spLocks noEditPoints="1"/>
          </p:cNvSpPr>
          <p:nvPr/>
        </p:nvSpPr>
        <p:spPr bwMode="auto">
          <a:xfrm>
            <a:off x="944746" y="1461553"/>
            <a:ext cx="339725" cy="298450"/>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a:lstStyle/>
          <a:p>
            <a:pPr eaLnBrk="1" fontAlgn="auto" hangingPunct="1">
              <a:spcBef>
                <a:spcPts val="0"/>
              </a:spcBef>
              <a:spcAft>
                <a:spcPts val="0"/>
              </a:spcAft>
              <a:defRPr/>
            </a:pPr>
            <a:endParaRPr lang="en-US" altLang="zh-CN" sz="2000">
              <a:latin typeface="+mn-lt"/>
              <a:ea typeface="+mn-ea"/>
              <a:cs typeface="+mn-ea"/>
              <a:sym typeface="+mn-lt"/>
            </a:endParaRPr>
          </a:p>
        </p:txBody>
      </p:sp>
      <p:sp>
        <p:nvSpPr>
          <p:cNvPr id="18" name="文本框 17">
            <a:extLst>
              <a:ext uri="{FF2B5EF4-FFF2-40B4-BE49-F238E27FC236}">
                <a16:creationId xmlns:a16="http://schemas.microsoft.com/office/drawing/2014/main" id="{7B7660BE-E8E7-3FF8-7A58-84CEFC044D05}"/>
              </a:ext>
            </a:extLst>
          </p:cNvPr>
          <p:cNvSpPr txBox="1"/>
          <p:nvPr/>
        </p:nvSpPr>
        <p:spPr>
          <a:xfrm>
            <a:off x="1608325" y="3167173"/>
            <a:ext cx="2272920" cy="461665"/>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pPr eaLnBrk="1" fontAlgn="auto" hangingPunct="1">
              <a:spcBef>
                <a:spcPts val="0"/>
              </a:spcBef>
              <a:spcAft>
                <a:spcPts val="0"/>
              </a:spcAft>
              <a:defRPr/>
            </a:pPr>
            <a:r>
              <a:rPr lang="en-US" altLang="zh-CN" sz="2400" b="1" dirty="0">
                <a:solidFill>
                  <a:schemeClr val="tx1">
                    <a:lumMod val="75000"/>
                    <a:lumOff val="25000"/>
                  </a:schemeClr>
                </a:solidFill>
                <a:latin typeface="+mn-lt"/>
                <a:ea typeface="+mn-ea"/>
                <a:cs typeface="+mn-ea"/>
                <a:sym typeface="+mn-lt"/>
              </a:rPr>
              <a:t>Photocatalysis</a:t>
            </a:r>
            <a:endParaRPr lang="zh-CN" altLang="en-US" sz="2400" b="1" dirty="0">
              <a:solidFill>
                <a:schemeClr val="tx1">
                  <a:lumMod val="75000"/>
                  <a:lumOff val="25000"/>
                </a:schemeClr>
              </a:solidFill>
              <a:latin typeface="+mn-lt"/>
              <a:ea typeface="+mn-ea"/>
              <a:cs typeface="+mn-ea"/>
              <a:sym typeface="+mn-lt"/>
            </a:endParaRPr>
          </a:p>
        </p:txBody>
      </p:sp>
      <p:sp>
        <p:nvSpPr>
          <p:cNvPr id="19" name="文本框 18">
            <a:extLst>
              <a:ext uri="{FF2B5EF4-FFF2-40B4-BE49-F238E27FC236}">
                <a16:creationId xmlns:a16="http://schemas.microsoft.com/office/drawing/2014/main" id="{86A44A70-85F1-9870-8A7C-EE2E920B3B91}"/>
              </a:ext>
            </a:extLst>
          </p:cNvPr>
          <p:cNvSpPr txBox="1"/>
          <p:nvPr/>
        </p:nvSpPr>
        <p:spPr>
          <a:xfrm>
            <a:off x="1536370" y="1435359"/>
            <a:ext cx="2735262" cy="460375"/>
          </a:xfrm>
          <a:prstGeom prst="rect">
            <a:avLst/>
          </a:prstGeom>
          <a:noFill/>
          <a:extLst>
            <a:ext uri="{909E8E84-426E-40DD-AFC4-6F175D3DCCD1}">
              <a14:hiddenFill xmlns:a14="http://schemas.microsoft.com/office/drawing/2010/main">
                <a:solidFill>
                  <a:srgbClr val="E84C53"/>
                </a:solidFill>
              </a14:hiddenFill>
            </a:ext>
          </a:extLst>
        </p:spPr>
        <p:txBody>
          <a:bodyPr>
            <a:spAutoFit/>
          </a:bodyPr>
          <a:lstStyle/>
          <a:p>
            <a:pPr eaLnBrk="1" fontAlgn="auto" hangingPunct="1">
              <a:spcBef>
                <a:spcPts val="0"/>
              </a:spcBef>
              <a:spcAft>
                <a:spcPts val="0"/>
              </a:spcAft>
              <a:defRPr/>
            </a:pPr>
            <a:r>
              <a:rPr lang="en-US" altLang="zh-CN" sz="2400" b="1" dirty="0">
                <a:solidFill>
                  <a:schemeClr val="tx1">
                    <a:lumMod val="75000"/>
                    <a:lumOff val="25000"/>
                  </a:schemeClr>
                </a:solidFill>
                <a:latin typeface="+mn-lt"/>
                <a:ea typeface="+mn-ea"/>
                <a:cs typeface="+mn-ea"/>
                <a:sym typeface="+mn-lt"/>
              </a:rPr>
              <a:t>Thermal catalysis</a:t>
            </a:r>
            <a:endParaRPr lang="zh-CN" altLang="en-US" sz="2400" b="1" dirty="0">
              <a:solidFill>
                <a:schemeClr val="tx1">
                  <a:lumMod val="75000"/>
                  <a:lumOff val="25000"/>
                </a:schemeClr>
              </a:solidFill>
              <a:latin typeface="+mn-lt"/>
              <a:ea typeface="+mn-ea"/>
              <a:cs typeface="+mn-ea"/>
              <a:sym typeface="+mn-lt"/>
            </a:endParaRPr>
          </a:p>
        </p:txBody>
      </p:sp>
      <p:sp>
        <p:nvSpPr>
          <p:cNvPr id="20" name="文本框 19">
            <a:extLst>
              <a:ext uri="{FF2B5EF4-FFF2-40B4-BE49-F238E27FC236}">
                <a16:creationId xmlns:a16="http://schemas.microsoft.com/office/drawing/2014/main" id="{91258C26-A5D0-80FF-3AB6-B6C2607F04E9}"/>
              </a:ext>
            </a:extLst>
          </p:cNvPr>
          <p:cNvSpPr txBox="1"/>
          <p:nvPr/>
        </p:nvSpPr>
        <p:spPr>
          <a:xfrm>
            <a:off x="4452607" y="2749686"/>
            <a:ext cx="5464392" cy="1296637"/>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latin typeface="+mn-lt"/>
                <a:ea typeface="+mn-ea"/>
                <a:cs typeface="+mn-ea"/>
                <a:sym typeface="+mn-lt"/>
              </a:rPr>
              <a:t> Light </a:t>
            </a:r>
            <a:r>
              <a:rPr lang="zh-CN" altLang="en-US" b="1" dirty="0">
                <a:solidFill>
                  <a:schemeClr val="tx1">
                    <a:lumMod val="75000"/>
                    <a:lumOff val="25000"/>
                  </a:schemeClr>
                </a:solidFill>
                <a:latin typeface="+mn-lt"/>
                <a:ea typeface="+mn-ea"/>
                <a:cs typeface="+mn-ea"/>
                <a:sym typeface="+mn-lt"/>
              </a:rPr>
              <a:t>→ </a:t>
            </a:r>
            <a:r>
              <a:rPr lang="en-US" altLang="zh-CN" b="1" dirty="0">
                <a:solidFill>
                  <a:schemeClr val="tx1">
                    <a:lumMod val="75000"/>
                    <a:lumOff val="25000"/>
                  </a:schemeClr>
                </a:solidFill>
                <a:latin typeface="+mn-lt"/>
                <a:ea typeface="+mn-ea"/>
                <a:cs typeface="+mn-ea"/>
                <a:sym typeface="+mn-lt"/>
              </a:rPr>
              <a:t>Photocatalysts </a:t>
            </a:r>
            <a:r>
              <a:rPr lang="zh-CN" altLang="en-US" b="1" dirty="0">
                <a:solidFill>
                  <a:schemeClr val="tx1">
                    <a:lumMod val="75000"/>
                    <a:lumOff val="25000"/>
                  </a:schemeClr>
                </a:solidFill>
                <a:latin typeface="+mn-lt"/>
                <a:ea typeface="+mn-ea"/>
                <a:cs typeface="+mn-ea"/>
                <a:sym typeface="+mn-lt"/>
              </a:rPr>
              <a:t>→ </a:t>
            </a:r>
            <a:r>
              <a:rPr lang="en-US" altLang="zh-CN" b="1" dirty="0">
                <a:solidFill>
                  <a:schemeClr val="tx1">
                    <a:lumMod val="75000"/>
                    <a:lumOff val="25000"/>
                  </a:schemeClr>
                </a:solidFill>
                <a:latin typeface="+mn-lt"/>
                <a:ea typeface="+mn-ea"/>
                <a:cs typeface="+mn-ea"/>
                <a:sym typeface="+mn-lt"/>
              </a:rPr>
              <a:t>exciton</a:t>
            </a:r>
            <a:r>
              <a:rPr lang="zh-CN" altLang="en-US" b="1" dirty="0">
                <a:solidFill>
                  <a:schemeClr val="tx1">
                    <a:lumMod val="75000"/>
                    <a:lumOff val="25000"/>
                  </a:schemeClr>
                </a:solidFill>
                <a:latin typeface="+mn-lt"/>
                <a:ea typeface="+mn-ea"/>
                <a:cs typeface="+mn-ea"/>
                <a:sym typeface="+mn-lt"/>
              </a:rPr>
              <a:t> </a:t>
            </a:r>
            <a:endParaRPr lang="en-US" altLang="zh-CN" b="1" dirty="0">
              <a:solidFill>
                <a:schemeClr val="tx1">
                  <a:lumMod val="75000"/>
                  <a:lumOff val="25000"/>
                </a:schemeClr>
              </a:solidFill>
              <a:latin typeface="+mn-lt"/>
              <a:ea typeface="+mn-ea"/>
              <a:cs typeface="+mn-ea"/>
              <a:sym typeface="+mn-lt"/>
            </a:endParaRP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latin typeface="+mn-lt"/>
                <a:ea typeface="+mn-ea"/>
                <a:cs typeface="+mn-ea"/>
                <a:sym typeface="+mn-lt"/>
              </a:rPr>
              <a:t> </a:t>
            </a:r>
            <a:r>
              <a:rPr lang="en-US" altLang="zh-CN" b="1" dirty="0">
                <a:solidFill>
                  <a:srgbClr val="C00000"/>
                </a:solidFill>
                <a:latin typeface="+mn-lt"/>
                <a:ea typeface="+mn-ea"/>
                <a:cs typeface="+mn-ea"/>
                <a:sym typeface="+mn-lt"/>
              </a:rPr>
              <a:t>poor efficiency </a:t>
            </a:r>
            <a:r>
              <a:rPr lang="en-US" altLang="zh-CN" b="1" dirty="0">
                <a:solidFill>
                  <a:srgbClr val="C00000"/>
                </a:solidFill>
                <a:cs typeface="+mn-ea"/>
                <a:sym typeface="+mn-lt"/>
              </a:rPr>
              <a:t>and selectivity </a:t>
            </a:r>
            <a:r>
              <a:rPr lang="en-US" altLang="zh-CN" b="1" dirty="0">
                <a:solidFill>
                  <a:schemeClr val="tx1">
                    <a:lumMod val="75000"/>
                    <a:lumOff val="25000"/>
                  </a:schemeClr>
                </a:solidFill>
                <a:latin typeface="+mn-lt"/>
                <a:ea typeface="+mn-ea"/>
                <a:cs typeface="+mn-ea"/>
                <a:sym typeface="+mn-lt"/>
              </a:rPr>
              <a:t>of </a:t>
            </a:r>
            <a:r>
              <a:rPr lang="en-US" altLang="zh-CN" b="1" dirty="0">
                <a:solidFill>
                  <a:schemeClr val="tx1">
                    <a:lumMod val="75000"/>
                    <a:lumOff val="25000"/>
                  </a:schemeClr>
                </a:solidFill>
                <a:cs typeface="+mn-ea"/>
                <a:sym typeface="+mn-lt"/>
              </a:rPr>
              <a:t>surface redox</a:t>
            </a: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cs typeface="+mn-ea"/>
                <a:sym typeface="+mn-lt"/>
              </a:rPr>
              <a:t> </a:t>
            </a:r>
            <a:r>
              <a:rPr lang="en-US" altLang="zh-CN" b="1" dirty="0">
                <a:solidFill>
                  <a:schemeClr val="tx1">
                    <a:lumMod val="75000"/>
                    <a:lumOff val="25000"/>
                  </a:schemeClr>
                </a:solidFill>
                <a:latin typeface="+mn-lt"/>
                <a:ea typeface="+mn-ea"/>
                <a:cs typeface="+mn-ea"/>
                <a:sym typeface="+mn-lt"/>
              </a:rPr>
              <a:t>require specific light-absorbing materials</a:t>
            </a:r>
            <a:endParaRPr lang="en-US" b="1" dirty="0">
              <a:solidFill>
                <a:schemeClr val="tx1">
                  <a:lumMod val="75000"/>
                  <a:lumOff val="25000"/>
                </a:schemeClr>
              </a:solidFill>
              <a:latin typeface="+mn-lt"/>
              <a:ea typeface="+mn-ea"/>
              <a:cs typeface="+mn-ea"/>
              <a:sym typeface="+mn-lt"/>
            </a:endParaRPr>
          </a:p>
        </p:txBody>
      </p:sp>
      <p:sp>
        <p:nvSpPr>
          <p:cNvPr id="21" name="文本框 20">
            <a:extLst>
              <a:ext uri="{FF2B5EF4-FFF2-40B4-BE49-F238E27FC236}">
                <a16:creationId xmlns:a16="http://schemas.microsoft.com/office/drawing/2014/main" id="{09A1ACF6-2DC4-B10A-8E41-FACA89CA3AD2}"/>
              </a:ext>
            </a:extLst>
          </p:cNvPr>
          <p:cNvSpPr txBox="1"/>
          <p:nvPr/>
        </p:nvSpPr>
        <p:spPr>
          <a:xfrm>
            <a:off x="1608325" y="4952089"/>
            <a:ext cx="2553639" cy="461665"/>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pPr eaLnBrk="1" fontAlgn="auto" hangingPunct="1">
              <a:spcBef>
                <a:spcPts val="0"/>
              </a:spcBef>
              <a:spcAft>
                <a:spcPts val="0"/>
              </a:spcAft>
              <a:defRPr/>
            </a:pPr>
            <a:r>
              <a:rPr lang="en-US" altLang="zh-CN" sz="2400" b="1" dirty="0">
                <a:solidFill>
                  <a:srgbClr val="C00000"/>
                </a:solidFill>
                <a:latin typeface="+mn-lt"/>
                <a:ea typeface="+mn-ea"/>
                <a:cs typeface="+mn-ea"/>
                <a:sym typeface="+mn-lt"/>
              </a:rPr>
              <a:t>Electrocatalysis</a:t>
            </a:r>
            <a:endParaRPr lang="zh-CN" altLang="en-US" sz="2400" b="1" dirty="0">
              <a:solidFill>
                <a:srgbClr val="C00000"/>
              </a:solidFill>
              <a:latin typeface="+mn-lt"/>
              <a:ea typeface="+mn-ea"/>
              <a:cs typeface="+mn-ea"/>
              <a:sym typeface="+mn-lt"/>
            </a:endParaRPr>
          </a:p>
        </p:txBody>
      </p:sp>
      <p:sp>
        <p:nvSpPr>
          <p:cNvPr id="22" name="文本框 21">
            <a:extLst>
              <a:ext uri="{FF2B5EF4-FFF2-40B4-BE49-F238E27FC236}">
                <a16:creationId xmlns:a16="http://schemas.microsoft.com/office/drawing/2014/main" id="{9D4A3D67-A836-1F90-7716-A1C1AF140765}"/>
              </a:ext>
            </a:extLst>
          </p:cNvPr>
          <p:cNvSpPr txBox="1"/>
          <p:nvPr/>
        </p:nvSpPr>
        <p:spPr>
          <a:xfrm>
            <a:off x="4452607" y="701164"/>
            <a:ext cx="7781797" cy="1712135"/>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latin typeface="+mn-lt"/>
                <a:ea typeface="+mn-ea"/>
                <a:cs typeface="+mn-ea"/>
                <a:sym typeface="+mn-lt"/>
              </a:rPr>
              <a:t>Increase the kinetic energy of the reactants</a:t>
            </a: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rgbClr val="C00000"/>
                </a:solidFill>
                <a:latin typeface="+mn-lt"/>
                <a:ea typeface="+mn-ea"/>
                <a:cs typeface="+mn-ea"/>
                <a:sym typeface="+mn-lt"/>
              </a:rPr>
              <a:t>reduce the activation energy</a:t>
            </a: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latin typeface="+mn-lt"/>
                <a:ea typeface="+mn-ea"/>
                <a:cs typeface="+mn-ea"/>
                <a:sym typeface="+mn-lt"/>
              </a:rPr>
              <a:t>Higher reaction temperatures</a:t>
            </a: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latin typeface="+mn-lt"/>
                <a:ea typeface="+mn-ea"/>
                <a:cs typeface="+mn-ea"/>
                <a:sym typeface="+mn-lt"/>
              </a:rPr>
              <a:t>higher energy consumption side reactions</a:t>
            </a:r>
          </a:p>
        </p:txBody>
      </p:sp>
      <p:sp>
        <p:nvSpPr>
          <p:cNvPr id="23" name="文本框 22">
            <a:extLst>
              <a:ext uri="{FF2B5EF4-FFF2-40B4-BE49-F238E27FC236}">
                <a16:creationId xmlns:a16="http://schemas.microsoft.com/office/drawing/2014/main" id="{85299669-D760-6EEB-13C8-F12A9AAF4969}"/>
              </a:ext>
            </a:extLst>
          </p:cNvPr>
          <p:cNvSpPr txBox="1"/>
          <p:nvPr/>
        </p:nvSpPr>
        <p:spPr>
          <a:xfrm>
            <a:off x="4452607" y="4518542"/>
            <a:ext cx="7359180" cy="1296637"/>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latin typeface="+mn-lt"/>
                <a:ea typeface="+mn-ea"/>
                <a:cs typeface="+mn-ea"/>
                <a:sym typeface="+mn-lt"/>
              </a:rPr>
              <a:t>Facilitates electron transfer </a:t>
            </a:r>
            <a:r>
              <a:rPr lang="en-US" altLang="zh-CN" b="1" dirty="0">
                <a:solidFill>
                  <a:srgbClr val="FF0000"/>
                </a:solidFill>
                <a:latin typeface="+mn-lt"/>
                <a:ea typeface="+mn-ea"/>
                <a:cs typeface="+mn-ea"/>
                <a:sym typeface="+mn-lt"/>
              </a:rPr>
              <a:t>by applied potential</a:t>
            </a: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latin typeface="+mn-lt"/>
                <a:ea typeface="+mn-ea"/>
                <a:cs typeface="+mn-ea"/>
                <a:sym typeface="+mn-lt"/>
              </a:rPr>
              <a:t>Low energy consumption, easy control of reaction conditions</a:t>
            </a:r>
          </a:p>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b="1" dirty="0">
                <a:solidFill>
                  <a:schemeClr val="tx1">
                    <a:lumMod val="75000"/>
                    <a:lumOff val="25000"/>
                  </a:schemeClr>
                </a:solidFill>
                <a:latin typeface="+mn-lt"/>
                <a:ea typeface="+mn-ea"/>
                <a:cs typeface="+mn-ea"/>
                <a:sym typeface="+mn-lt"/>
              </a:rPr>
              <a:t>Compatibility with other renewable energy sources</a:t>
            </a:r>
          </a:p>
        </p:txBody>
      </p:sp>
      <p:sp>
        <p:nvSpPr>
          <p:cNvPr id="24" name="Rectangle 2">
            <a:extLst>
              <a:ext uri="{FF2B5EF4-FFF2-40B4-BE49-F238E27FC236}">
                <a16:creationId xmlns:a16="http://schemas.microsoft.com/office/drawing/2014/main" id="{AA72ACA2-0B33-D33C-6457-261ECDAFD632}"/>
              </a:ext>
            </a:extLst>
          </p:cNvPr>
          <p:cNvSpPr>
            <a:spLocks noChangeArrowheads="1"/>
          </p:cNvSpPr>
          <p:nvPr/>
        </p:nvSpPr>
        <p:spPr bwMode="auto">
          <a:xfrm>
            <a:off x="4705350" y="3711033"/>
            <a:ext cx="35120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nvGrpSpPr>
          <p:cNvPr id="25" name="组合 1">
            <a:extLst>
              <a:ext uri="{FF2B5EF4-FFF2-40B4-BE49-F238E27FC236}">
                <a16:creationId xmlns:a16="http://schemas.microsoft.com/office/drawing/2014/main" id="{C383CDE2-DD24-6D0A-73AB-167E5FAA265B}"/>
              </a:ext>
            </a:extLst>
          </p:cNvPr>
          <p:cNvGrpSpPr/>
          <p:nvPr/>
        </p:nvGrpSpPr>
        <p:grpSpPr bwMode="auto">
          <a:xfrm>
            <a:off x="171034" y="92755"/>
            <a:ext cx="1838531" cy="611187"/>
            <a:chOff x="297663" y="361898"/>
            <a:chExt cx="1837925" cy="611067"/>
          </a:xfrm>
        </p:grpSpPr>
        <p:sp>
          <p:nvSpPr>
            <p:cNvPr id="26" name="文本框 25">
              <a:extLst>
                <a:ext uri="{FF2B5EF4-FFF2-40B4-BE49-F238E27FC236}">
                  <a16:creationId xmlns:a16="http://schemas.microsoft.com/office/drawing/2014/main" id="{6E1F8BD2-0940-FCC9-3AE8-352C8E15A821}"/>
                </a:ext>
              </a:extLst>
            </p:cNvPr>
            <p:cNvSpPr txBox="1"/>
            <p:nvPr/>
          </p:nvSpPr>
          <p:spPr>
            <a:xfrm>
              <a:off x="342098" y="361898"/>
              <a:ext cx="1793490"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Catalysis</a:t>
              </a:r>
              <a:endParaRPr lang="zh-CN" altLang="en-US" sz="3200" b="1" dirty="0">
                <a:sym typeface="+mn-lt"/>
              </a:endParaRPr>
            </a:p>
          </p:txBody>
        </p:sp>
        <p:cxnSp>
          <p:nvCxnSpPr>
            <p:cNvPr id="27" name="直接连接符 26">
              <a:extLst>
                <a:ext uri="{FF2B5EF4-FFF2-40B4-BE49-F238E27FC236}">
                  <a16:creationId xmlns:a16="http://schemas.microsoft.com/office/drawing/2014/main" id="{18CD5FB1-7888-A49A-0CB0-7BBE324AD65F}"/>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aphicFrame>
        <p:nvGraphicFramePr>
          <p:cNvPr id="28" name="表格 27">
            <a:extLst>
              <a:ext uri="{FF2B5EF4-FFF2-40B4-BE49-F238E27FC236}">
                <a16:creationId xmlns:a16="http://schemas.microsoft.com/office/drawing/2014/main" id="{2ED44A26-028C-05ED-F645-E4998CE8EB03}"/>
              </a:ext>
            </a:extLst>
          </p:cNvPr>
          <p:cNvGraphicFramePr>
            <a:graphicFrameLocks noGrp="1"/>
          </p:cNvGraphicFramePr>
          <p:nvPr>
            <p:extLst>
              <p:ext uri="{D42A27DB-BD31-4B8C-83A1-F6EECF244321}">
                <p14:modId xmlns:p14="http://schemas.microsoft.com/office/powerpoint/2010/main" val="3702619918"/>
              </p:ext>
            </p:extLst>
          </p:nvPr>
        </p:nvGraphicFramePr>
        <p:xfrm>
          <a:off x="299486" y="6534292"/>
          <a:ext cx="6013330" cy="314960"/>
        </p:xfrm>
        <a:graphic>
          <a:graphicData uri="http://schemas.openxmlformats.org/drawingml/2006/table">
            <a:tbl>
              <a:tblPr/>
              <a:tblGrid>
                <a:gridCol w="6013330">
                  <a:extLst>
                    <a:ext uri="{9D8B030D-6E8A-4147-A177-3AD203B41FA5}">
                      <a16:colId xmlns:a16="http://schemas.microsoft.com/office/drawing/2014/main" val="2474814596"/>
                    </a:ext>
                  </a:extLst>
                </a:gridCol>
              </a:tblGrid>
              <a:tr h="0">
                <a:tc>
                  <a:txBody>
                    <a:bodyPr/>
                    <a:lstStyle/>
                    <a:p>
                      <a:pPr fontAlgn="t"/>
                      <a:r>
                        <a:rPr lang="en-US" sz="1400" dirty="0" err="1">
                          <a:effectLst/>
                          <a:latin typeface="Times New Roman" panose="02020603050405020304" pitchFamily="18" charset="0"/>
                          <a:cs typeface="Times New Roman" panose="02020603050405020304" pitchFamily="18" charset="0"/>
                        </a:rPr>
                        <a:t>Ochedi</a:t>
                      </a:r>
                      <a:r>
                        <a:rPr lang="en-US" sz="1400" dirty="0">
                          <a:effectLst/>
                          <a:latin typeface="Times New Roman" panose="02020603050405020304" pitchFamily="18" charset="0"/>
                          <a:cs typeface="Times New Roman" panose="02020603050405020304" pitchFamily="18" charset="0"/>
                        </a:rPr>
                        <a:t>, F. et al. , </a:t>
                      </a:r>
                      <a:r>
                        <a:rPr lang="en-US" sz="1400" i="1" dirty="0">
                          <a:effectLst/>
                          <a:latin typeface="Times New Roman" panose="02020603050405020304" pitchFamily="18" charset="0"/>
                          <a:cs typeface="Times New Roman" panose="02020603050405020304" pitchFamily="18" charset="0"/>
                        </a:rPr>
                        <a:t>Environmental Chemistry Letters</a:t>
                      </a:r>
                      <a:r>
                        <a:rPr lang="en-US" sz="1400" dirty="0">
                          <a:effectLst/>
                          <a:latin typeface="Times New Roman" panose="02020603050405020304" pitchFamily="18" charset="0"/>
                          <a:cs typeface="Times New Roman" panose="02020603050405020304" pitchFamily="18" charset="0"/>
                        </a:rPr>
                        <a:t>, </a:t>
                      </a:r>
                      <a:r>
                        <a:rPr lang="en-US" sz="1400" b="1" dirty="0">
                          <a:effectLst/>
                          <a:latin typeface="Times New Roman" panose="02020603050405020304" pitchFamily="18" charset="0"/>
                          <a:cs typeface="Times New Roman" panose="02020603050405020304" pitchFamily="18" charset="0"/>
                        </a:rPr>
                        <a:t>2021</a:t>
                      </a:r>
                      <a:r>
                        <a:rPr lang="en-US" sz="1400" dirty="0">
                          <a:effectLst/>
                          <a:latin typeface="Times New Roman" panose="02020603050405020304" pitchFamily="18" charset="0"/>
                          <a:cs typeface="Times New Roman" panose="02020603050405020304" pitchFamily="18" charset="0"/>
                        </a:rPr>
                        <a:t>, </a:t>
                      </a:r>
                      <a:r>
                        <a:rPr lang="en-US" sz="1400" i="1" dirty="0">
                          <a:effectLst/>
                          <a:latin typeface="Times New Roman" panose="02020603050405020304" pitchFamily="18" charset="0"/>
                          <a:cs typeface="Times New Roman" panose="02020603050405020304" pitchFamily="18" charset="0"/>
                        </a:rPr>
                        <a:t>19</a:t>
                      </a:r>
                      <a:r>
                        <a:rPr lang="en-US" sz="1400" dirty="0">
                          <a:effectLst/>
                          <a:latin typeface="Times New Roman" panose="02020603050405020304" pitchFamily="18" charset="0"/>
                          <a:cs typeface="Times New Roman" panose="02020603050405020304" pitchFamily="18" charset="0"/>
                        </a:rPr>
                        <a:t>, 941-967.</a:t>
                      </a:r>
                    </a:p>
                  </a:txBody>
                  <a:tcPr marT="50800" marB="50800">
                    <a:lnL>
                      <a:noFill/>
                    </a:lnL>
                    <a:lnR>
                      <a:noFill/>
                    </a:lnR>
                    <a:lnT>
                      <a:noFill/>
                    </a:lnT>
                    <a:lnB>
                      <a:noFill/>
                    </a:lnB>
                  </a:tcPr>
                </a:tc>
                <a:extLst>
                  <a:ext uri="{0D108BD9-81ED-4DB2-BD59-A6C34878D82A}">
                    <a16:rowId xmlns:a16="http://schemas.microsoft.com/office/drawing/2014/main" val="3009050414"/>
                  </a:ext>
                </a:extLst>
              </a:tr>
            </a:tbl>
          </a:graphicData>
        </a:graphic>
      </p:graphicFrame>
    </p:spTree>
    <p:extLst>
      <p:ext uri="{BB962C8B-B14F-4D97-AF65-F5344CB8AC3E}">
        <p14:creationId xmlns:p14="http://schemas.microsoft.com/office/powerpoint/2010/main" val="225340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
          <p:cNvGrpSpPr/>
          <p:nvPr/>
        </p:nvGrpSpPr>
        <p:grpSpPr bwMode="auto">
          <a:xfrm>
            <a:off x="319088" y="236538"/>
            <a:ext cx="2976662" cy="611187"/>
            <a:chOff x="297663" y="361898"/>
            <a:chExt cx="2975675" cy="611067"/>
          </a:xfrm>
        </p:grpSpPr>
        <p:sp>
          <p:nvSpPr>
            <p:cNvPr id="3" name="文本框 2"/>
            <p:cNvSpPr txBox="1"/>
            <p:nvPr/>
          </p:nvSpPr>
          <p:spPr>
            <a:xfrm>
              <a:off x="342098" y="361898"/>
              <a:ext cx="2931240"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cs typeface="+mn-ea"/>
                  <a:sym typeface="+mn-lt"/>
                </a:rPr>
                <a:t>CO</a:t>
              </a:r>
              <a:r>
                <a:rPr lang="en-US" altLang="zh-CN" sz="3200" b="1" baseline="-25000" dirty="0">
                  <a:cs typeface="+mn-ea"/>
                  <a:sym typeface="+mn-lt"/>
                </a:rPr>
                <a:t>2</a:t>
              </a:r>
              <a:r>
                <a:rPr lang="en-US" altLang="zh-CN" sz="3200" b="1" dirty="0">
                  <a:cs typeface="+mn-ea"/>
                  <a:sym typeface="+mn-lt"/>
                </a:rPr>
                <a:t>RR process</a:t>
              </a:r>
              <a:endParaRPr lang="zh-CN" altLang="en-US" sz="3200" b="1" dirty="0">
                <a:sym typeface="+mn-lt"/>
              </a:endParaRPr>
            </a:p>
          </p:txBody>
        </p:sp>
        <p:cxnSp>
          <p:nvCxnSpPr>
            <p:cNvPr id="4" name="直接连接符 3"/>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15D9A64B-30B5-408D-83EC-F01A6D0D0992}"/>
              </a:ext>
            </a:extLst>
          </p:cNvPr>
          <p:cNvSpPr txBox="1"/>
          <p:nvPr/>
        </p:nvSpPr>
        <p:spPr>
          <a:xfrm>
            <a:off x="218006" y="1315634"/>
            <a:ext cx="5701098" cy="646331"/>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r>
              <a:rPr lang="en-US" altLang="zh-CN" b="1" dirty="0">
                <a:effectLst>
                  <a:outerShdw blurRad="38100" dist="38100" dir="2700000" algn="tl">
                    <a:srgbClr val="000000">
                      <a:alpha val="43137"/>
                    </a:srgbClr>
                  </a:outerShdw>
                </a:effectLst>
              </a:rPr>
              <a:t>Adsorption: </a:t>
            </a:r>
            <a:r>
              <a:rPr lang="en-US" altLang="zh-CN" dirty="0"/>
              <a:t>CO</a:t>
            </a:r>
            <a:r>
              <a:rPr lang="en-US" altLang="zh-CN" baseline="-25000" dirty="0"/>
              <a:t>2</a:t>
            </a:r>
            <a:r>
              <a:rPr lang="en-US" altLang="zh-CN" dirty="0"/>
              <a:t> molecules first form an adsorbed state on the surface of the catalyst. </a:t>
            </a:r>
            <a:endParaRPr lang="zh-CN" altLang="en-US" dirty="0"/>
          </a:p>
        </p:txBody>
      </p:sp>
      <p:sp>
        <p:nvSpPr>
          <p:cNvPr id="8" name="文本框 7">
            <a:extLst>
              <a:ext uri="{FF2B5EF4-FFF2-40B4-BE49-F238E27FC236}">
                <a16:creationId xmlns:a16="http://schemas.microsoft.com/office/drawing/2014/main" id="{1D9E2C85-DEBF-4545-8852-201AB5DFBA21}"/>
              </a:ext>
            </a:extLst>
          </p:cNvPr>
          <p:cNvSpPr txBox="1"/>
          <p:nvPr/>
        </p:nvSpPr>
        <p:spPr>
          <a:xfrm>
            <a:off x="192156" y="2030502"/>
            <a:ext cx="5903844" cy="1200329"/>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r>
              <a:rPr lang="en-US" altLang="zh-CN" b="1" dirty="0">
                <a:effectLst>
                  <a:outerShdw blurRad="38100" dist="38100" dir="2700000" algn="tl">
                    <a:srgbClr val="000000">
                      <a:alpha val="43137"/>
                    </a:srgbClr>
                  </a:outerShdw>
                </a:effectLst>
              </a:rPr>
              <a:t>Activation: </a:t>
            </a:r>
            <a:r>
              <a:rPr lang="en-US" altLang="zh-CN" dirty="0"/>
              <a:t>When CO</a:t>
            </a:r>
            <a:r>
              <a:rPr lang="en-US" altLang="zh-CN" baseline="-25000" dirty="0"/>
              <a:t>2</a:t>
            </a:r>
            <a:r>
              <a:rPr lang="en-US" altLang="zh-CN" dirty="0"/>
              <a:t> molecules are adsorbed on the catalyst surface, the </a:t>
            </a:r>
            <a:r>
              <a:rPr lang="en-US" altLang="zh-CN" b="1" dirty="0">
                <a:solidFill>
                  <a:srgbClr val="C00000"/>
                </a:solidFill>
              </a:rPr>
              <a:t>interaction with the active sites </a:t>
            </a:r>
            <a:r>
              <a:rPr lang="en-US" altLang="zh-CN" dirty="0"/>
              <a:t>on the catalyst surface may cause the </a:t>
            </a:r>
            <a:r>
              <a:rPr lang="en-US" altLang="zh-CN" b="1" dirty="0">
                <a:solidFill>
                  <a:srgbClr val="C00000"/>
                </a:solidFill>
              </a:rPr>
              <a:t>C=O bond to bend</a:t>
            </a:r>
            <a:r>
              <a:rPr lang="en-US" altLang="zh-CN" dirty="0"/>
              <a:t>, thereby reducing the activation energy.</a:t>
            </a:r>
            <a:endParaRPr lang="zh-CN" altLang="en-US" dirty="0"/>
          </a:p>
        </p:txBody>
      </p:sp>
      <p:sp>
        <p:nvSpPr>
          <p:cNvPr id="9" name="文本框 8">
            <a:extLst>
              <a:ext uri="{FF2B5EF4-FFF2-40B4-BE49-F238E27FC236}">
                <a16:creationId xmlns:a16="http://schemas.microsoft.com/office/drawing/2014/main" id="{E1D3146F-66DB-402B-9084-57E2B3846E61}"/>
              </a:ext>
            </a:extLst>
          </p:cNvPr>
          <p:cNvSpPr txBox="1"/>
          <p:nvPr/>
        </p:nvSpPr>
        <p:spPr>
          <a:xfrm>
            <a:off x="217947" y="3672437"/>
            <a:ext cx="5701098" cy="923330"/>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r>
              <a:rPr lang="en-US" altLang="zh-CN" b="1" dirty="0">
                <a:effectLst>
                  <a:outerShdw blurRad="38100" dist="38100" dir="2700000" algn="tl">
                    <a:srgbClr val="000000">
                      <a:alpha val="43137"/>
                    </a:srgbClr>
                  </a:outerShdw>
                </a:effectLst>
              </a:rPr>
              <a:t>Conversion: </a:t>
            </a:r>
            <a:r>
              <a:rPr lang="en-US" altLang="zh-CN" dirty="0"/>
              <a:t>The activated CO</a:t>
            </a:r>
            <a:r>
              <a:rPr lang="en-US" altLang="zh-CN" baseline="-25000" dirty="0"/>
              <a:t>2</a:t>
            </a:r>
            <a:r>
              <a:rPr lang="en-US" altLang="zh-CN" dirty="0"/>
              <a:t> molecules will </a:t>
            </a:r>
            <a:r>
              <a:rPr lang="en-US" altLang="zh-CN" b="1" dirty="0">
                <a:solidFill>
                  <a:srgbClr val="C00000"/>
                </a:solidFill>
              </a:rPr>
              <a:t>react with reducing agents </a:t>
            </a:r>
            <a:r>
              <a:rPr lang="en-US" altLang="zh-CN" dirty="0"/>
              <a:t>to produce the corresponding reduced products.</a:t>
            </a:r>
            <a:endParaRPr lang="zh-CN" altLang="en-US" dirty="0"/>
          </a:p>
        </p:txBody>
      </p:sp>
      <p:sp>
        <p:nvSpPr>
          <p:cNvPr id="10" name="文本框 9">
            <a:extLst>
              <a:ext uri="{FF2B5EF4-FFF2-40B4-BE49-F238E27FC236}">
                <a16:creationId xmlns:a16="http://schemas.microsoft.com/office/drawing/2014/main" id="{9B3690B5-175F-40E1-8E94-42E457E4EFC6}"/>
              </a:ext>
            </a:extLst>
          </p:cNvPr>
          <p:cNvSpPr txBox="1"/>
          <p:nvPr/>
        </p:nvSpPr>
        <p:spPr>
          <a:xfrm>
            <a:off x="217947" y="4768439"/>
            <a:ext cx="5472561" cy="923330"/>
          </a:xfrm>
          <a:prstGeom prst="rect">
            <a:avLst/>
          </a:prstGeom>
          <a:noFill/>
          <a:extLst>
            <a:ext uri="{909E8E84-426E-40DD-AFC4-6F175D3DCCD1}">
              <a14:hiddenFill xmlns:a14="http://schemas.microsoft.com/office/drawing/2010/main">
                <a:solidFill>
                  <a:srgbClr val="E84C53"/>
                </a:solidFill>
              </a14:hiddenFill>
            </a:ext>
          </a:extLst>
        </p:spPr>
        <p:txBody>
          <a:bodyPr wrap="square">
            <a:spAutoFit/>
          </a:bodyPr>
          <a:lstStyle/>
          <a:p>
            <a:r>
              <a:rPr lang="en-US" altLang="zh-CN" b="1" dirty="0">
                <a:effectLst>
                  <a:outerShdw blurRad="38100" dist="38100" dir="2700000" algn="tl">
                    <a:srgbClr val="000000">
                      <a:alpha val="43137"/>
                    </a:srgbClr>
                  </a:outerShdw>
                </a:effectLst>
              </a:rPr>
              <a:t>Desorption: </a:t>
            </a:r>
            <a:r>
              <a:rPr lang="en-US" altLang="zh-CN" dirty="0"/>
              <a:t>The produced reduced products desorb from the catalyst surface, releasing the reduced products.</a:t>
            </a:r>
            <a:endParaRPr lang="zh-CN" altLang="en-US" dirty="0"/>
          </a:p>
        </p:txBody>
      </p:sp>
      <p:pic>
        <p:nvPicPr>
          <p:cNvPr id="5" name="图片 4">
            <a:extLst>
              <a:ext uri="{FF2B5EF4-FFF2-40B4-BE49-F238E27FC236}">
                <a16:creationId xmlns:a16="http://schemas.microsoft.com/office/drawing/2014/main" id="{950296C4-531F-48F2-AE44-54E95E5510F8}"/>
              </a:ext>
            </a:extLst>
          </p:cNvPr>
          <p:cNvPicPr>
            <a:picLocks noChangeAspect="1"/>
          </p:cNvPicPr>
          <p:nvPr/>
        </p:nvPicPr>
        <p:blipFill rotWithShape="1">
          <a:blip r:embed="rId3"/>
          <a:srcRect t="7123"/>
          <a:stretch/>
        </p:blipFill>
        <p:spPr>
          <a:xfrm>
            <a:off x="6096000" y="1457325"/>
            <a:ext cx="5980969" cy="4270891"/>
          </a:xfrm>
          <a:prstGeom prst="rect">
            <a:avLst/>
          </a:prstGeom>
        </p:spPr>
      </p:pic>
      <p:sp>
        <p:nvSpPr>
          <p:cNvPr id="2" name="文本框 1">
            <a:extLst>
              <a:ext uri="{FF2B5EF4-FFF2-40B4-BE49-F238E27FC236}">
                <a16:creationId xmlns:a16="http://schemas.microsoft.com/office/drawing/2014/main" id="{4A01EE39-E96F-4E08-8728-41F45383C749}"/>
              </a:ext>
            </a:extLst>
          </p:cNvPr>
          <p:cNvSpPr txBox="1"/>
          <p:nvPr/>
        </p:nvSpPr>
        <p:spPr>
          <a:xfrm>
            <a:off x="7143750" y="1142484"/>
            <a:ext cx="2243138" cy="369332"/>
          </a:xfrm>
          <a:prstGeom prst="rect">
            <a:avLst/>
          </a:prstGeom>
          <a:noFill/>
        </p:spPr>
        <p:txBody>
          <a:bodyPr wrap="square" rtlCol="0">
            <a:spAutoFit/>
          </a:bodyPr>
          <a:lstStyle/>
          <a:p>
            <a:r>
              <a:rPr lang="en-US" altLang="zh-CN" b="1" dirty="0">
                <a:solidFill>
                  <a:schemeClr val="accent5">
                    <a:lumMod val="75000"/>
                  </a:schemeClr>
                </a:solidFill>
              </a:rPr>
              <a:t>Electron potential </a:t>
            </a:r>
            <a:endParaRPr lang="en-US" b="1" dirty="0">
              <a:solidFill>
                <a:schemeClr val="accent5">
                  <a:lumMod val="75000"/>
                </a:schemeClr>
              </a:solidFill>
            </a:endParaRPr>
          </a:p>
        </p:txBody>
      </p:sp>
    </p:spTree>
    <p:extLst>
      <p:ext uri="{BB962C8B-B14F-4D97-AF65-F5344CB8AC3E}">
        <p14:creationId xmlns:p14="http://schemas.microsoft.com/office/powerpoint/2010/main" val="691836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7F61AD0-2B9C-9C22-9BA3-53ED134ED898}"/>
              </a:ext>
            </a:extLst>
          </p:cNvPr>
          <p:cNvPicPr>
            <a:picLocks noChangeAspect="1"/>
          </p:cNvPicPr>
          <p:nvPr/>
        </p:nvPicPr>
        <p:blipFill>
          <a:blip r:embed="rId3"/>
          <a:stretch>
            <a:fillRect/>
          </a:stretch>
        </p:blipFill>
        <p:spPr>
          <a:xfrm>
            <a:off x="482871" y="763113"/>
            <a:ext cx="4603124" cy="5614799"/>
          </a:xfrm>
          <a:prstGeom prst="rect">
            <a:avLst/>
          </a:prstGeom>
        </p:spPr>
      </p:pic>
      <p:sp>
        <p:nvSpPr>
          <p:cNvPr id="3" name="文本框 2">
            <a:extLst>
              <a:ext uri="{FF2B5EF4-FFF2-40B4-BE49-F238E27FC236}">
                <a16:creationId xmlns:a16="http://schemas.microsoft.com/office/drawing/2014/main" id="{DEFC00A0-7D8A-1EB9-3A67-4DA628B8F33F}"/>
              </a:ext>
            </a:extLst>
          </p:cNvPr>
          <p:cNvSpPr txBox="1"/>
          <p:nvPr/>
        </p:nvSpPr>
        <p:spPr>
          <a:xfrm>
            <a:off x="6260863" y="3582934"/>
            <a:ext cx="5293243" cy="2896883"/>
          </a:xfrm>
          <a:prstGeom prst="rect">
            <a:avLst/>
          </a:prstGeom>
          <a:noFill/>
        </p:spPr>
        <p:txBody>
          <a:bodyPr wrap="square" rtlCol="0">
            <a:spAutoFit/>
          </a:bodyPr>
          <a:lstStyle/>
          <a:p>
            <a:pPr>
              <a:spcBef>
                <a:spcPts val="600"/>
              </a:spcBef>
              <a:spcAft>
                <a:spcPts val="600"/>
              </a:spcAft>
            </a:pPr>
            <a:r>
              <a:rPr lang="en-US" altLang="zh-CN" sz="1800" b="1" dirty="0">
                <a:solidFill>
                  <a:srgbClr val="000000"/>
                </a:solidFill>
                <a:effectLst/>
                <a:latin typeface="Arial" panose="020B0604020202020204" pitchFamily="34" charset="0"/>
                <a:cs typeface="Arial" panose="020B0604020202020204" pitchFamily="34" charset="0"/>
              </a:rPr>
              <a:t>In-situ Characterization Techniques:</a:t>
            </a:r>
          </a:p>
          <a:p>
            <a:pPr marL="285750" indent="-285750">
              <a:lnSpc>
                <a:spcPct val="150000"/>
              </a:lnSpc>
              <a:buFont typeface="Arial" panose="020B0604020202020204" pitchFamily="34" charset="0"/>
              <a:buChar char="•"/>
            </a:pPr>
            <a:r>
              <a:rPr lang="en-US" altLang="zh-CN" sz="1800" dirty="0">
                <a:solidFill>
                  <a:srgbClr val="000000"/>
                </a:solidFill>
                <a:effectLst/>
                <a:latin typeface="AdvOT2e364b11"/>
              </a:rPr>
              <a:t>X-ray di</a:t>
            </a:r>
            <a:r>
              <a:rPr lang="en-US" altLang="zh-CN" sz="1800" dirty="0">
                <a:solidFill>
                  <a:srgbClr val="000000"/>
                </a:solidFill>
                <a:effectLst/>
                <a:latin typeface="AdvOT2e364b11+fb"/>
              </a:rPr>
              <a:t>ff</a:t>
            </a:r>
            <a:r>
              <a:rPr lang="en-US" altLang="zh-CN" sz="1800" dirty="0">
                <a:solidFill>
                  <a:srgbClr val="000000"/>
                </a:solidFill>
                <a:effectLst/>
                <a:latin typeface="AdvOT2e364b11"/>
              </a:rPr>
              <a:t>raction/scattering (XRD)</a:t>
            </a:r>
          </a:p>
          <a:p>
            <a:pPr marL="285750" indent="-285750">
              <a:lnSpc>
                <a:spcPct val="150000"/>
              </a:lnSpc>
              <a:buFont typeface="Arial" panose="020B0604020202020204" pitchFamily="34" charset="0"/>
              <a:buChar char="•"/>
            </a:pPr>
            <a:r>
              <a:rPr lang="en-US" altLang="zh-CN" sz="1800" dirty="0">
                <a:solidFill>
                  <a:srgbClr val="000000"/>
                </a:solidFill>
                <a:effectLst/>
                <a:latin typeface="AdvOT2e364b11"/>
              </a:rPr>
              <a:t>X-ray photoelectron spectroscopy (XPS)</a:t>
            </a:r>
          </a:p>
          <a:p>
            <a:pPr marL="285750" indent="-285750">
              <a:lnSpc>
                <a:spcPct val="150000"/>
              </a:lnSpc>
              <a:buFont typeface="Arial" panose="020B0604020202020204" pitchFamily="34" charset="0"/>
              <a:buChar char="•"/>
            </a:pPr>
            <a:r>
              <a:rPr lang="en-US" altLang="zh-CN" sz="1800" b="1" dirty="0">
                <a:solidFill>
                  <a:srgbClr val="C00000"/>
                </a:solidFill>
                <a:effectLst/>
                <a:latin typeface="AdvOT2e364b11"/>
              </a:rPr>
              <a:t>X-ray absorption spectroscopy (XAS)</a:t>
            </a:r>
          </a:p>
          <a:p>
            <a:pPr marL="285750" indent="-285750">
              <a:lnSpc>
                <a:spcPct val="150000"/>
              </a:lnSpc>
              <a:buFont typeface="Arial" panose="020B0604020202020204" pitchFamily="34" charset="0"/>
              <a:buChar char="•"/>
            </a:pPr>
            <a:r>
              <a:rPr lang="en-US" altLang="zh-CN" sz="1800" dirty="0">
                <a:solidFill>
                  <a:srgbClr val="000000"/>
                </a:solidFill>
                <a:effectLst/>
                <a:latin typeface="AdvOT2e364b11"/>
              </a:rPr>
              <a:t>Raman spectroscopy</a:t>
            </a:r>
            <a:endParaRPr lang="en-US" altLang="zh-CN" dirty="0">
              <a:solidFill>
                <a:srgbClr val="000000"/>
              </a:solidFill>
              <a:latin typeface="AdvOT2e364b11"/>
            </a:endParaRPr>
          </a:p>
          <a:p>
            <a:pPr marL="285750" indent="-285750">
              <a:lnSpc>
                <a:spcPct val="150000"/>
              </a:lnSpc>
              <a:buFont typeface="Arial" panose="020B0604020202020204" pitchFamily="34" charset="0"/>
              <a:buChar char="•"/>
            </a:pPr>
            <a:r>
              <a:rPr lang="en-US" altLang="zh-CN" sz="1800" dirty="0">
                <a:solidFill>
                  <a:srgbClr val="000000"/>
                </a:solidFill>
                <a:effectLst/>
                <a:latin typeface="AdvOT2e364b11"/>
              </a:rPr>
              <a:t>Infrared (IR) spectroscopy</a:t>
            </a:r>
            <a:endParaRPr lang="en-US" altLang="zh-CN" dirty="0">
              <a:solidFill>
                <a:srgbClr val="000000"/>
              </a:solidFill>
              <a:latin typeface="AdvOT2e364b11"/>
            </a:endParaRPr>
          </a:p>
          <a:p>
            <a:pPr marL="285750" indent="-285750">
              <a:lnSpc>
                <a:spcPct val="150000"/>
              </a:lnSpc>
              <a:buFont typeface="Arial" panose="020B0604020202020204" pitchFamily="34" charset="0"/>
              <a:buChar char="•"/>
            </a:pPr>
            <a:r>
              <a:rPr lang="en-US" altLang="zh-CN" sz="1800" dirty="0">
                <a:solidFill>
                  <a:srgbClr val="000000"/>
                </a:solidFill>
                <a:effectLst/>
                <a:latin typeface="AdvOT2e364b11"/>
              </a:rPr>
              <a:t>transmission electron microscopy (TEM)</a:t>
            </a:r>
            <a:endParaRPr lang="zh-CN" altLang="en-US" dirty="0"/>
          </a:p>
        </p:txBody>
      </p:sp>
      <p:sp>
        <p:nvSpPr>
          <p:cNvPr id="5" name="矩形 4">
            <a:extLst>
              <a:ext uri="{FF2B5EF4-FFF2-40B4-BE49-F238E27FC236}">
                <a16:creationId xmlns:a16="http://schemas.microsoft.com/office/drawing/2014/main" id="{82FB630F-2A84-5347-20C6-EC60F60BD80A}"/>
              </a:ext>
            </a:extLst>
          </p:cNvPr>
          <p:cNvSpPr/>
          <p:nvPr/>
        </p:nvSpPr>
        <p:spPr>
          <a:xfrm>
            <a:off x="344369" y="709016"/>
            <a:ext cx="4830942" cy="57708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灯片编号占位符 5">
            <a:extLst>
              <a:ext uri="{FF2B5EF4-FFF2-40B4-BE49-F238E27FC236}">
                <a16:creationId xmlns:a16="http://schemas.microsoft.com/office/drawing/2014/main" id="{903ED55A-9355-9D58-12F2-349D1EB4AAA3}"/>
              </a:ext>
            </a:extLst>
          </p:cNvPr>
          <p:cNvSpPr>
            <a:spLocks noGrp="1"/>
          </p:cNvSpPr>
          <p:nvPr>
            <p:ph type="sldNum" sz="quarter" idx="12"/>
          </p:nvPr>
        </p:nvSpPr>
        <p:spPr/>
        <p:txBody>
          <a:bodyPr/>
          <a:lstStyle/>
          <a:p>
            <a:pPr>
              <a:defRPr/>
            </a:pPr>
            <a:fld id="{5AC859E8-AF8D-4990-884F-ED8D15563C96}" type="slidenum">
              <a:rPr lang="zh-CN" altLang="en-US" smtClean="0"/>
              <a:pPr>
                <a:defRPr/>
              </a:pPr>
              <a:t>7</a:t>
            </a:fld>
            <a:endParaRPr lang="zh-CN" altLang="en-US"/>
          </a:p>
        </p:txBody>
      </p:sp>
      <p:grpSp>
        <p:nvGrpSpPr>
          <p:cNvPr id="8" name="组合 1">
            <a:extLst>
              <a:ext uri="{FF2B5EF4-FFF2-40B4-BE49-F238E27FC236}">
                <a16:creationId xmlns:a16="http://schemas.microsoft.com/office/drawing/2014/main" id="{D7277511-8B3E-0B28-E2FF-CDA763F6CC86}"/>
              </a:ext>
            </a:extLst>
          </p:cNvPr>
          <p:cNvGrpSpPr/>
          <p:nvPr/>
        </p:nvGrpSpPr>
        <p:grpSpPr bwMode="auto">
          <a:xfrm>
            <a:off x="171034" y="92755"/>
            <a:ext cx="4443411" cy="611187"/>
            <a:chOff x="297663" y="361898"/>
            <a:chExt cx="4441942" cy="611067"/>
          </a:xfrm>
        </p:grpSpPr>
        <p:sp>
          <p:nvSpPr>
            <p:cNvPr id="9" name="文本框 8">
              <a:extLst>
                <a:ext uri="{FF2B5EF4-FFF2-40B4-BE49-F238E27FC236}">
                  <a16:creationId xmlns:a16="http://schemas.microsoft.com/office/drawing/2014/main" id="{71A66CA1-7C77-DB08-827F-94CC201F6F4D}"/>
                </a:ext>
              </a:extLst>
            </p:cNvPr>
            <p:cNvSpPr txBox="1"/>
            <p:nvPr/>
          </p:nvSpPr>
          <p:spPr>
            <a:xfrm>
              <a:off x="342098" y="361898"/>
              <a:ext cx="4397507"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CO</a:t>
              </a:r>
              <a:r>
                <a:rPr lang="en-US" altLang="zh-CN" sz="3200" b="1" baseline="-25000" dirty="0">
                  <a:sym typeface="+mn-lt"/>
                </a:rPr>
                <a:t>2</a:t>
              </a:r>
              <a:r>
                <a:rPr lang="en-US" altLang="zh-CN" sz="3200" b="1" dirty="0">
                  <a:sym typeface="+mn-lt"/>
                </a:rPr>
                <a:t> reduction scheme</a:t>
              </a:r>
              <a:endParaRPr lang="zh-CN" altLang="en-US" sz="3200" b="1" dirty="0">
                <a:sym typeface="+mn-lt"/>
              </a:endParaRPr>
            </a:p>
          </p:txBody>
        </p:sp>
        <p:cxnSp>
          <p:nvCxnSpPr>
            <p:cNvPr id="10" name="直接连接符 9">
              <a:extLst>
                <a:ext uri="{FF2B5EF4-FFF2-40B4-BE49-F238E27FC236}">
                  <a16:creationId xmlns:a16="http://schemas.microsoft.com/office/drawing/2014/main" id="{D709E92F-D105-232D-F84E-6AC3A829DD33}"/>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文本框 10">
            <a:extLst>
              <a:ext uri="{FF2B5EF4-FFF2-40B4-BE49-F238E27FC236}">
                <a16:creationId xmlns:a16="http://schemas.microsoft.com/office/drawing/2014/main" id="{1AC9564E-A368-0930-B430-61C98B8A6BDF}"/>
              </a:ext>
            </a:extLst>
          </p:cNvPr>
          <p:cNvSpPr txBox="1"/>
          <p:nvPr/>
        </p:nvSpPr>
        <p:spPr>
          <a:xfrm>
            <a:off x="2474408" y="3878746"/>
            <a:ext cx="1041991" cy="283534"/>
          </a:xfrm>
          <a:prstGeom prst="rect">
            <a:avLst/>
          </a:prstGeom>
          <a:noFill/>
        </p:spPr>
        <p:txBody>
          <a:bodyPr wrap="square" rtlCol="0">
            <a:spAutoFit/>
          </a:bodyPr>
          <a:lstStyle/>
          <a:p>
            <a:r>
              <a:rPr lang="en-US" altLang="zh-CN" sz="1200" b="1" dirty="0"/>
              <a:t>Pt, Ni, Fe, </a:t>
            </a:r>
            <a:r>
              <a:rPr lang="en-US" altLang="zh-CN" sz="1200" b="1" dirty="0" err="1"/>
              <a:t>Ti</a:t>
            </a:r>
            <a:endParaRPr lang="zh-CN" altLang="en-US" sz="1200" b="1" dirty="0"/>
          </a:p>
        </p:txBody>
      </p:sp>
      <p:pic>
        <p:nvPicPr>
          <p:cNvPr id="1026" name="Picture 2" descr="One scientist loads a sample into the soft X-ray scattering chamber as two other scientists to the left and right observe at the RSoXS Beamline at the Advanced Light Source.">
            <a:extLst>
              <a:ext uri="{FF2B5EF4-FFF2-40B4-BE49-F238E27FC236}">
                <a16:creationId xmlns:a16="http://schemas.microsoft.com/office/drawing/2014/main" id="{521C6CE9-1977-B22D-BFD4-F60FD4B89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1649" y="844858"/>
            <a:ext cx="3874417" cy="2584142"/>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CAF90FED-A226-D43B-5D4E-1CB80AB61D89}"/>
              </a:ext>
            </a:extLst>
          </p:cNvPr>
          <p:cNvSpPr txBox="1"/>
          <p:nvPr/>
        </p:nvSpPr>
        <p:spPr>
          <a:xfrm>
            <a:off x="105009" y="6533915"/>
            <a:ext cx="5358847" cy="307777"/>
          </a:xfrm>
          <a:prstGeom prst="rect">
            <a:avLst/>
          </a:prstGeom>
          <a:noFill/>
        </p:spPr>
        <p:txBody>
          <a:bodyPr wrap="square">
            <a:spAutoFit/>
          </a:bodyPr>
          <a:lstStyle/>
          <a:p>
            <a:r>
              <a:rPr lang="en-US" altLang="zh-CN" sz="1400" dirty="0">
                <a:solidFill>
                  <a:srgbClr val="000000"/>
                </a:solidFill>
                <a:effectLst/>
                <a:latin typeface="Times New Roman" panose="02020603050405020304" pitchFamily="18" charset="0"/>
                <a:ea typeface="SimSun" panose="02010600030101010101" pitchFamily="2" charset="-122"/>
              </a:rPr>
              <a:t>Jones, J.-P.et al. </a:t>
            </a:r>
            <a:r>
              <a:rPr lang="en-US" altLang="zh-CN" sz="1400" i="1" dirty="0">
                <a:solidFill>
                  <a:srgbClr val="000000"/>
                </a:solidFill>
                <a:effectLst/>
                <a:latin typeface="Times New Roman" panose="02020603050405020304" pitchFamily="18" charset="0"/>
                <a:ea typeface="SimSun" panose="02010600030101010101" pitchFamily="2" charset="-122"/>
              </a:rPr>
              <a:t>Israel Journal of Chemistry </a:t>
            </a:r>
            <a:r>
              <a:rPr lang="en-US" altLang="zh-CN" sz="1400" b="1" dirty="0">
                <a:solidFill>
                  <a:srgbClr val="000000"/>
                </a:solidFill>
                <a:effectLst/>
                <a:latin typeface="Times New Roman" panose="02020603050405020304" pitchFamily="18" charset="0"/>
                <a:ea typeface="SimSun" panose="02010600030101010101" pitchFamily="2" charset="-122"/>
              </a:rPr>
              <a:t>2014</a:t>
            </a:r>
            <a:r>
              <a:rPr lang="en-US" altLang="zh-CN" sz="1400" dirty="0">
                <a:solidFill>
                  <a:srgbClr val="000000"/>
                </a:solidFill>
                <a:effectLst/>
                <a:latin typeface="Times New Roman" panose="02020603050405020304" pitchFamily="18" charset="0"/>
                <a:ea typeface="SimSun" panose="02010600030101010101" pitchFamily="2" charset="-122"/>
              </a:rPr>
              <a:t>, </a:t>
            </a:r>
            <a:r>
              <a:rPr lang="en-US" altLang="zh-CN" sz="1400" i="1" dirty="0">
                <a:solidFill>
                  <a:srgbClr val="000000"/>
                </a:solidFill>
                <a:effectLst/>
                <a:latin typeface="Times New Roman" panose="02020603050405020304" pitchFamily="18" charset="0"/>
                <a:ea typeface="SimSun" panose="02010600030101010101" pitchFamily="2" charset="-122"/>
              </a:rPr>
              <a:t>54</a:t>
            </a:r>
            <a:r>
              <a:rPr lang="en-US" altLang="zh-CN" sz="1400" dirty="0">
                <a:solidFill>
                  <a:srgbClr val="000000"/>
                </a:solidFill>
                <a:effectLst/>
                <a:latin typeface="Times New Roman" panose="02020603050405020304" pitchFamily="18" charset="0"/>
                <a:ea typeface="SimSun" panose="02010600030101010101" pitchFamily="2" charset="-122"/>
              </a:rPr>
              <a:t> (10), 1451-1466. </a:t>
            </a:r>
            <a:endParaRPr lang="zh-CN" alt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5" name="Picture 17" descr="X-ray Absorption Fine Structure (XAFS) | NIST">
            <a:extLst>
              <a:ext uri="{FF2B5EF4-FFF2-40B4-BE49-F238E27FC236}">
                <a16:creationId xmlns:a16="http://schemas.microsoft.com/office/drawing/2014/main" id="{86AFAB2C-B6D2-8837-AFA1-A0DD44A5A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646" y="1015261"/>
            <a:ext cx="3284735" cy="21852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gure 5">
            <a:extLst>
              <a:ext uri="{FF2B5EF4-FFF2-40B4-BE49-F238E27FC236}">
                <a16:creationId xmlns:a16="http://schemas.microsoft.com/office/drawing/2014/main" id="{859360FD-5DEF-DD0D-C14D-2768E165A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761" y="3865161"/>
            <a:ext cx="4788598" cy="2369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ynchrotron">
            <a:extLst>
              <a:ext uri="{FF2B5EF4-FFF2-40B4-BE49-F238E27FC236}">
                <a16:creationId xmlns:a16="http://schemas.microsoft.com/office/drawing/2014/main" id="{957A05B1-017C-897D-FE29-8E0C340BE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84" y="934552"/>
            <a:ext cx="2346681" cy="2346681"/>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D3D9D65F-C2D2-3E5B-0748-EE5DDC44D961}"/>
              </a:ext>
            </a:extLst>
          </p:cNvPr>
          <p:cNvSpPr>
            <a:spLocks noGrp="1"/>
          </p:cNvSpPr>
          <p:nvPr>
            <p:ph type="sldNum" sz="quarter" idx="12"/>
          </p:nvPr>
        </p:nvSpPr>
        <p:spPr/>
        <p:txBody>
          <a:bodyPr/>
          <a:lstStyle/>
          <a:p>
            <a:pPr>
              <a:defRPr/>
            </a:pPr>
            <a:fld id="{5AC859E8-AF8D-4990-884F-ED8D15563C96}" type="slidenum">
              <a:rPr lang="zh-CN" altLang="en-US" smtClean="0"/>
              <a:pPr>
                <a:defRPr/>
              </a:pPr>
              <a:t>8</a:t>
            </a:fld>
            <a:endParaRPr lang="zh-CN" altLang="en-US"/>
          </a:p>
        </p:txBody>
      </p:sp>
      <p:pic>
        <p:nvPicPr>
          <p:cNvPr id="1038" name="Picture 14" descr="figure 2">
            <a:extLst>
              <a:ext uri="{FF2B5EF4-FFF2-40B4-BE49-F238E27FC236}">
                <a16:creationId xmlns:a16="http://schemas.microsoft.com/office/drawing/2014/main" id="{FB64315C-E165-B36C-652E-BEF6430041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504" y="3865161"/>
            <a:ext cx="4930285" cy="25839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1">
            <a:extLst>
              <a:ext uri="{FF2B5EF4-FFF2-40B4-BE49-F238E27FC236}">
                <a16:creationId xmlns:a16="http://schemas.microsoft.com/office/drawing/2014/main" id="{5604C182-F2FF-15B3-CEE9-6904C48802DB}"/>
              </a:ext>
            </a:extLst>
          </p:cNvPr>
          <p:cNvGrpSpPr/>
          <p:nvPr/>
        </p:nvGrpSpPr>
        <p:grpSpPr bwMode="auto">
          <a:xfrm>
            <a:off x="171034" y="92755"/>
            <a:ext cx="8162378" cy="611187"/>
            <a:chOff x="297663" y="361898"/>
            <a:chExt cx="8159684" cy="611067"/>
          </a:xfrm>
        </p:grpSpPr>
        <p:sp>
          <p:nvSpPr>
            <p:cNvPr id="4" name="文本框 3">
              <a:extLst>
                <a:ext uri="{FF2B5EF4-FFF2-40B4-BE49-F238E27FC236}">
                  <a16:creationId xmlns:a16="http://schemas.microsoft.com/office/drawing/2014/main" id="{9624CD19-3C7B-90CE-D8CB-75A869C887B3}"/>
                </a:ext>
              </a:extLst>
            </p:cNvPr>
            <p:cNvSpPr txBox="1"/>
            <p:nvPr/>
          </p:nvSpPr>
          <p:spPr>
            <a:xfrm>
              <a:off x="342098" y="361898"/>
              <a:ext cx="8115249"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Synchrotron X-ray In-situ Characterization</a:t>
              </a:r>
              <a:endParaRPr lang="zh-CN" altLang="en-US" sz="3200" b="1" dirty="0">
                <a:sym typeface="+mn-lt"/>
              </a:endParaRPr>
            </a:p>
          </p:txBody>
        </p:sp>
        <p:cxnSp>
          <p:nvCxnSpPr>
            <p:cNvPr id="5" name="直接连接符 4">
              <a:extLst>
                <a:ext uri="{FF2B5EF4-FFF2-40B4-BE49-F238E27FC236}">
                  <a16:creationId xmlns:a16="http://schemas.microsoft.com/office/drawing/2014/main" id="{8DE72833-47C2-6D00-5F5D-734BCB5C0E03}"/>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8" name="直接连接符 7">
            <a:extLst>
              <a:ext uri="{FF2B5EF4-FFF2-40B4-BE49-F238E27FC236}">
                <a16:creationId xmlns:a16="http://schemas.microsoft.com/office/drawing/2014/main" id="{4EAE059B-E665-8FA5-5D4F-01FF0808C831}"/>
              </a:ext>
            </a:extLst>
          </p:cNvPr>
          <p:cNvCxnSpPr>
            <a:cxnSpLocks/>
          </p:cNvCxnSpPr>
          <p:nvPr/>
        </p:nvCxnSpPr>
        <p:spPr>
          <a:xfrm>
            <a:off x="0" y="3616087"/>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5615C773-69E5-4472-F3DE-5C00E7D91C81}"/>
              </a:ext>
            </a:extLst>
          </p:cNvPr>
          <p:cNvSpPr/>
          <p:nvPr/>
        </p:nvSpPr>
        <p:spPr>
          <a:xfrm>
            <a:off x="2110683" y="4276367"/>
            <a:ext cx="1141281" cy="391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CB949EC7-4A0C-39A0-E0EE-F1C706D24059}"/>
              </a:ext>
            </a:extLst>
          </p:cNvPr>
          <p:cNvSpPr/>
          <p:nvPr/>
        </p:nvSpPr>
        <p:spPr>
          <a:xfrm>
            <a:off x="2562166" y="5012264"/>
            <a:ext cx="937306" cy="391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832ABBE-59D0-C309-F333-CBC64B41EF4D}"/>
              </a:ext>
            </a:extLst>
          </p:cNvPr>
          <p:cNvSpPr txBox="1"/>
          <p:nvPr/>
        </p:nvSpPr>
        <p:spPr>
          <a:xfrm>
            <a:off x="82502" y="3272537"/>
            <a:ext cx="2725426" cy="369332"/>
          </a:xfrm>
          <a:prstGeom prst="rect">
            <a:avLst/>
          </a:prstGeom>
          <a:noFill/>
        </p:spPr>
        <p:txBody>
          <a:bodyPr wrap="none" rtlCol="0">
            <a:spAutoFit/>
          </a:bodyPr>
          <a:lstStyle/>
          <a:p>
            <a:r>
              <a:rPr lang="en-US" altLang="zh-CN" b="1" dirty="0"/>
              <a:t>Synchrotron Accelerator</a:t>
            </a:r>
            <a:endParaRPr lang="zh-CN" altLang="en-US" b="1" dirty="0"/>
          </a:p>
        </p:txBody>
      </p:sp>
      <p:sp>
        <p:nvSpPr>
          <p:cNvPr id="13" name="文本框 12">
            <a:extLst>
              <a:ext uri="{FF2B5EF4-FFF2-40B4-BE49-F238E27FC236}">
                <a16:creationId xmlns:a16="http://schemas.microsoft.com/office/drawing/2014/main" id="{49CC6A31-B448-ECE5-695F-79DF1C410516}"/>
              </a:ext>
            </a:extLst>
          </p:cNvPr>
          <p:cNvSpPr txBox="1"/>
          <p:nvPr/>
        </p:nvSpPr>
        <p:spPr>
          <a:xfrm>
            <a:off x="3293301" y="3261180"/>
            <a:ext cx="2828018" cy="369332"/>
          </a:xfrm>
          <a:prstGeom prst="rect">
            <a:avLst/>
          </a:prstGeom>
          <a:noFill/>
        </p:spPr>
        <p:txBody>
          <a:bodyPr wrap="none" rtlCol="0">
            <a:spAutoFit/>
          </a:bodyPr>
          <a:lstStyle/>
          <a:p>
            <a:r>
              <a:rPr lang="en-US" altLang="zh-CN" b="1" dirty="0"/>
              <a:t>XAS Experimental Station</a:t>
            </a:r>
            <a:endParaRPr lang="zh-CN" altLang="en-US" b="1" dirty="0"/>
          </a:p>
        </p:txBody>
      </p:sp>
      <p:pic>
        <p:nvPicPr>
          <p:cNvPr id="2050" name="Picture 2" descr="1.1. Types of Interaction between an X-ray photon and the atom of ...">
            <a:extLst>
              <a:ext uri="{FF2B5EF4-FFF2-40B4-BE49-F238E27FC236}">
                <a16:creationId xmlns:a16="http://schemas.microsoft.com/office/drawing/2014/main" id="{D502F0A8-6661-F713-5543-6B92279336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1762" y="703942"/>
            <a:ext cx="4553604" cy="263202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A571D566-6234-071A-F98B-39C9B19DC261}"/>
              </a:ext>
            </a:extLst>
          </p:cNvPr>
          <p:cNvSpPr/>
          <p:nvPr/>
        </p:nvSpPr>
        <p:spPr>
          <a:xfrm>
            <a:off x="10151221" y="1270786"/>
            <a:ext cx="1528589" cy="548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7FE8D380-F0B2-88E6-0B9D-62A468E6DE19}"/>
              </a:ext>
            </a:extLst>
          </p:cNvPr>
          <p:cNvSpPr txBox="1"/>
          <p:nvPr/>
        </p:nvSpPr>
        <p:spPr>
          <a:xfrm>
            <a:off x="7736238" y="3241913"/>
            <a:ext cx="2840842" cy="369332"/>
          </a:xfrm>
          <a:prstGeom prst="rect">
            <a:avLst/>
          </a:prstGeom>
          <a:noFill/>
        </p:spPr>
        <p:txBody>
          <a:bodyPr wrap="none" rtlCol="0">
            <a:spAutoFit/>
          </a:bodyPr>
          <a:lstStyle/>
          <a:p>
            <a:r>
              <a:rPr lang="en-US" altLang="zh-CN" b="1" dirty="0"/>
              <a:t>X-ray Matter Interactions</a:t>
            </a:r>
            <a:endParaRPr lang="zh-CN" altLang="en-US" b="1" dirty="0"/>
          </a:p>
        </p:txBody>
      </p:sp>
    </p:spTree>
    <p:extLst>
      <p:ext uri="{BB962C8B-B14F-4D97-AF65-F5344CB8AC3E}">
        <p14:creationId xmlns:p14="http://schemas.microsoft.com/office/powerpoint/2010/main" val="220821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5" descr="同步辐射基础 - 知乎">
            <a:extLst>
              <a:ext uri="{FF2B5EF4-FFF2-40B4-BE49-F238E27FC236}">
                <a16:creationId xmlns:a16="http://schemas.microsoft.com/office/drawing/2014/main" id="{E012A4EB-4C39-E8AE-891C-013030243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02" y="777845"/>
            <a:ext cx="3669721" cy="25954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a:extLst>
              <a:ext uri="{FF2B5EF4-FFF2-40B4-BE49-F238E27FC236}">
                <a16:creationId xmlns:a16="http://schemas.microsoft.com/office/drawing/2014/main" id="{BF7DEB65-BA50-4AAA-4700-0DC720B6A296}"/>
              </a:ext>
            </a:extLst>
          </p:cNvPr>
          <p:cNvGrpSpPr/>
          <p:nvPr/>
        </p:nvGrpSpPr>
        <p:grpSpPr>
          <a:xfrm>
            <a:off x="215502" y="3580606"/>
            <a:ext cx="6922288" cy="1779029"/>
            <a:chOff x="5080704" y="312664"/>
            <a:chExt cx="6922288" cy="1779029"/>
          </a:xfrm>
        </p:grpSpPr>
        <p:sp>
          <p:nvSpPr>
            <p:cNvPr id="2" name="箭头: 上弧形 1">
              <a:extLst>
                <a:ext uri="{FF2B5EF4-FFF2-40B4-BE49-F238E27FC236}">
                  <a16:creationId xmlns:a16="http://schemas.microsoft.com/office/drawing/2014/main" id="{D1E135D7-7242-6777-DF8E-B014A3C8A8C0}"/>
                </a:ext>
              </a:extLst>
            </p:cNvPr>
            <p:cNvSpPr/>
            <p:nvPr/>
          </p:nvSpPr>
          <p:spPr>
            <a:xfrm rot="10800000">
              <a:off x="9197260" y="1332827"/>
              <a:ext cx="1579418" cy="35073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2" name="组合 21">
              <a:extLst>
                <a:ext uri="{FF2B5EF4-FFF2-40B4-BE49-F238E27FC236}">
                  <a16:creationId xmlns:a16="http://schemas.microsoft.com/office/drawing/2014/main" id="{305B682D-E5C6-CF4E-4311-DE216BA83609}"/>
                </a:ext>
              </a:extLst>
            </p:cNvPr>
            <p:cNvGrpSpPr/>
            <p:nvPr/>
          </p:nvGrpSpPr>
          <p:grpSpPr>
            <a:xfrm>
              <a:off x="5080704" y="312664"/>
              <a:ext cx="6922288" cy="1779029"/>
              <a:chOff x="5053671" y="390868"/>
              <a:chExt cx="6922288" cy="1779029"/>
            </a:xfrm>
          </p:grpSpPr>
          <p:grpSp>
            <p:nvGrpSpPr>
              <p:cNvPr id="16" name="组合 15">
                <a:extLst>
                  <a:ext uri="{FF2B5EF4-FFF2-40B4-BE49-F238E27FC236}">
                    <a16:creationId xmlns:a16="http://schemas.microsoft.com/office/drawing/2014/main" id="{2E2944A4-EA5C-349C-E119-A0E0059D549A}"/>
                  </a:ext>
                </a:extLst>
              </p:cNvPr>
              <p:cNvGrpSpPr/>
              <p:nvPr/>
            </p:nvGrpSpPr>
            <p:grpSpPr>
              <a:xfrm>
                <a:off x="5053671" y="390868"/>
                <a:ext cx="6922288" cy="1061244"/>
                <a:chOff x="902114" y="3713834"/>
                <a:chExt cx="6922288" cy="1061244"/>
              </a:xfrm>
            </p:grpSpPr>
            <p:sp>
              <p:nvSpPr>
                <p:cNvPr id="7" name="文本框 6">
                  <a:extLst>
                    <a:ext uri="{FF2B5EF4-FFF2-40B4-BE49-F238E27FC236}">
                      <a16:creationId xmlns:a16="http://schemas.microsoft.com/office/drawing/2014/main" id="{A5A6B155-1B45-0C39-DF37-91D7759B8F6E}"/>
                    </a:ext>
                  </a:extLst>
                </p:cNvPr>
                <p:cNvSpPr txBox="1"/>
                <p:nvPr/>
              </p:nvSpPr>
              <p:spPr>
                <a:xfrm>
                  <a:off x="902114" y="4405745"/>
                  <a:ext cx="986167" cy="369332"/>
                </a:xfrm>
                <a:prstGeom prst="rect">
                  <a:avLst/>
                </a:prstGeom>
                <a:noFill/>
              </p:spPr>
              <p:txBody>
                <a:bodyPr wrap="none" rtlCol="0">
                  <a:spAutoFit/>
                </a:bodyPr>
                <a:lstStyle/>
                <a:p>
                  <a:r>
                    <a:rPr lang="en-US" altLang="zh-CN" b="1" dirty="0"/>
                    <a:t>E Space</a:t>
                  </a:r>
                  <a:endParaRPr lang="zh-CN" altLang="en-US" b="1" dirty="0"/>
                </a:p>
              </p:txBody>
            </p:sp>
            <p:sp>
              <p:nvSpPr>
                <p:cNvPr id="8" name="箭头: 右 7">
                  <a:extLst>
                    <a:ext uri="{FF2B5EF4-FFF2-40B4-BE49-F238E27FC236}">
                      <a16:creationId xmlns:a16="http://schemas.microsoft.com/office/drawing/2014/main" id="{C4922E93-6288-66F3-8B89-29A846B162D2}"/>
                    </a:ext>
                  </a:extLst>
                </p:cNvPr>
                <p:cNvSpPr/>
                <p:nvPr/>
              </p:nvSpPr>
              <p:spPr>
                <a:xfrm>
                  <a:off x="2029689" y="4387152"/>
                  <a:ext cx="1726191" cy="38792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CA84A1D-5A83-50DC-6358-06902F9AD23E}"/>
                        </a:ext>
                      </a:extLst>
                    </p:cNvPr>
                    <p:cNvSpPr txBox="1"/>
                    <p:nvPr/>
                  </p:nvSpPr>
                  <p:spPr>
                    <a:xfrm>
                      <a:off x="1961065" y="4017966"/>
                      <a:ext cx="1794815" cy="369332"/>
                    </a:xfrm>
                    <a:prstGeom prst="rect">
                      <a:avLst/>
                    </a:prstGeom>
                    <a:noFill/>
                  </p:spPr>
                  <p:txBody>
                    <a:bodyPr wrap="square" rtlCol="0">
                      <a:spAutoFit/>
                    </a:bodyPr>
                    <a:lstStyle/>
                    <a:p>
                      <a14:m>
                        <m:oMath xmlns:m="http://schemas.openxmlformats.org/officeDocument/2006/math">
                          <m:r>
                            <a:rPr lang="zh-CN" altLang="en-US" b="1" i="1" smtClean="0">
                              <a:latin typeface="Cambria Math" panose="02040503050406030204" pitchFamily="18" charset="0"/>
                            </a:rPr>
                            <m:t>𝝌</m:t>
                          </m:r>
                          <m:d>
                            <m:dPr>
                              <m:ctrlPr>
                                <a:rPr lang="en-US" altLang="zh-CN" b="1" i="1" smtClean="0">
                                  <a:latin typeface="Cambria Math" panose="02040503050406030204" pitchFamily="18" charset="0"/>
                                </a:rPr>
                              </m:ctrlPr>
                            </m:dPr>
                            <m:e>
                              <m:r>
                                <a:rPr lang="en-US" altLang="zh-CN" b="1" i="1" smtClean="0">
                                  <a:latin typeface="Cambria Math" panose="02040503050406030204" pitchFamily="18" charset="0"/>
                                </a:rPr>
                                <m:t>𝒌</m:t>
                              </m:r>
                            </m:e>
                          </m:d>
                        </m:oMath>
                      </a14:m>
                      <a:r>
                        <a:rPr lang="zh-CN" altLang="en-US" b="1" dirty="0"/>
                        <a:t> </a:t>
                      </a:r>
                      <a:r>
                        <a:rPr lang="en-US" altLang="zh-CN" b="1" dirty="0"/>
                        <a:t>Extraction</a:t>
                      </a:r>
                      <a:endParaRPr lang="zh-CN" altLang="en-US" b="1" dirty="0"/>
                    </a:p>
                  </p:txBody>
                </p:sp>
              </mc:Choice>
              <mc:Fallback xmlns="">
                <p:sp>
                  <p:nvSpPr>
                    <p:cNvPr id="9" name="文本框 8">
                      <a:extLst>
                        <a:ext uri="{FF2B5EF4-FFF2-40B4-BE49-F238E27FC236}">
                          <a16:creationId xmlns:a16="http://schemas.microsoft.com/office/drawing/2014/main" id="{DCA84A1D-5A83-50DC-6358-06902F9AD23E}"/>
                        </a:ext>
                      </a:extLst>
                    </p:cNvPr>
                    <p:cNvSpPr txBox="1">
                      <a:spLocks noRot="1" noChangeAspect="1" noMove="1" noResize="1" noEditPoints="1" noAdjustHandles="1" noChangeArrowheads="1" noChangeShapeType="1" noTextEdit="1"/>
                    </p:cNvSpPr>
                    <p:nvPr/>
                  </p:nvSpPr>
                  <p:spPr>
                    <a:xfrm>
                      <a:off x="1961065" y="4017966"/>
                      <a:ext cx="1794815" cy="369332"/>
                    </a:xfrm>
                    <a:prstGeom prst="rect">
                      <a:avLst/>
                    </a:prstGeom>
                    <a:blipFill>
                      <a:blip r:embed="rId8"/>
                      <a:stretch>
                        <a:fillRect t="-9836" r="-2381" b="-24590"/>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CCDB052A-37F8-18D4-3587-D8EEF6BEB9E2}"/>
                    </a:ext>
                  </a:extLst>
                </p:cNvPr>
                <p:cNvSpPr txBox="1"/>
                <p:nvPr/>
              </p:nvSpPr>
              <p:spPr>
                <a:xfrm>
                  <a:off x="3897288" y="4405745"/>
                  <a:ext cx="1007007" cy="369332"/>
                </a:xfrm>
                <a:prstGeom prst="rect">
                  <a:avLst/>
                </a:prstGeom>
                <a:noFill/>
              </p:spPr>
              <p:txBody>
                <a:bodyPr wrap="none" rtlCol="0">
                  <a:spAutoFit/>
                </a:bodyPr>
                <a:lstStyle/>
                <a:p>
                  <a:r>
                    <a:rPr lang="en-US" altLang="zh-CN" b="1" dirty="0"/>
                    <a:t>K Space</a:t>
                  </a:r>
                  <a:endParaRPr lang="zh-CN" altLang="en-US" b="1" dirty="0"/>
                </a:p>
              </p:txBody>
            </p:sp>
            <p:sp>
              <p:nvSpPr>
                <p:cNvPr id="11" name="文本框 10">
                  <a:extLst>
                    <a:ext uri="{FF2B5EF4-FFF2-40B4-BE49-F238E27FC236}">
                      <a16:creationId xmlns:a16="http://schemas.microsoft.com/office/drawing/2014/main" id="{FCFC7C1E-FD4F-0030-476B-88520955D577}"/>
                    </a:ext>
                  </a:extLst>
                </p:cNvPr>
                <p:cNvSpPr txBox="1"/>
                <p:nvPr/>
              </p:nvSpPr>
              <p:spPr>
                <a:xfrm>
                  <a:off x="6814189" y="4405745"/>
                  <a:ext cx="1010213" cy="369332"/>
                </a:xfrm>
                <a:prstGeom prst="rect">
                  <a:avLst/>
                </a:prstGeom>
                <a:noFill/>
              </p:spPr>
              <p:txBody>
                <a:bodyPr wrap="none" rtlCol="0">
                  <a:spAutoFit/>
                </a:bodyPr>
                <a:lstStyle/>
                <a:p>
                  <a:r>
                    <a:rPr lang="en-US" altLang="zh-CN" b="1" dirty="0"/>
                    <a:t>R Space</a:t>
                  </a:r>
                  <a:endParaRPr lang="zh-CN" altLang="en-US" b="1" dirty="0"/>
                </a:p>
              </p:txBody>
            </p:sp>
            <p:sp>
              <p:nvSpPr>
                <p:cNvPr id="12" name="箭头: 上弧形 11">
                  <a:extLst>
                    <a:ext uri="{FF2B5EF4-FFF2-40B4-BE49-F238E27FC236}">
                      <a16:creationId xmlns:a16="http://schemas.microsoft.com/office/drawing/2014/main" id="{F13C1675-FEA6-95DC-ABA4-0AEAC8A4C39D}"/>
                    </a:ext>
                  </a:extLst>
                </p:cNvPr>
                <p:cNvSpPr/>
                <p:nvPr/>
              </p:nvSpPr>
              <p:spPr>
                <a:xfrm>
                  <a:off x="5045703" y="4172158"/>
                  <a:ext cx="1579418" cy="35073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a:extLst>
                    <a:ext uri="{FF2B5EF4-FFF2-40B4-BE49-F238E27FC236}">
                      <a16:creationId xmlns:a16="http://schemas.microsoft.com/office/drawing/2014/main" id="{4CE93772-40CE-1944-32F4-332AE3DC3293}"/>
                    </a:ext>
                  </a:extLst>
                </p:cNvPr>
                <p:cNvSpPr txBox="1"/>
                <p:nvPr/>
              </p:nvSpPr>
              <p:spPr>
                <a:xfrm>
                  <a:off x="4546397" y="3713834"/>
                  <a:ext cx="2631831" cy="369332"/>
                </a:xfrm>
                <a:prstGeom prst="rect">
                  <a:avLst/>
                </a:prstGeom>
                <a:noFill/>
              </p:spPr>
              <p:txBody>
                <a:bodyPr wrap="square" rtlCol="0">
                  <a:spAutoFit/>
                </a:bodyPr>
                <a:lstStyle/>
                <a:p>
                  <a:r>
                    <a:rPr lang="en-US" altLang="zh-CN" b="1" dirty="0"/>
                    <a:t>Fourier Transformation</a:t>
                  </a:r>
                  <a:endParaRPr lang="zh-CN" altLang="en-US" b="1" dirty="0"/>
                </a:p>
              </p:txBody>
            </p:sp>
          </p:grpSp>
          <p:sp>
            <p:nvSpPr>
              <p:cNvPr id="4" name="文本框 3">
                <a:extLst>
                  <a:ext uri="{FF2B5EF4-FFF2-40B4-BE49-F238E27FC236}">
                    <a16:creationId xmlns:a16="http://schemas.microsoft.com/office/drawing/2014/main" id="{AC716FBF-FA8E-7742-E57E-617BC01B6B0E}"/>
                  </a:ext>
                </a:extLst>
              </p:cNvPr>
              <p:cNvSpPr txBox="1"/>
              <p:nvPr/>
            </p:nvSpPr>
            <p:spPr>
              <a:xfrm>
                <a:off x="8697954" y="1800565"/>
                <a:ext cx="2631831" cy="369332"/>
              </a:xfrm>
              <a:prstGeom prst="rect">
                <a:avLst/>
              </a:prstGeom>
              <a:noFill/>
            </p:spPr>
            <p:txBody>
              <a:bodyPr wrap="square" rtlCol="0">
                <a:spAutoFit/>
              </a:bodyPr>
              <a:lstStyle/>
              <a:p>
                <a:r>
                  <a:rPr lang="en-US" altLang="zh-CN" b="1" dirty="0"/>
                  <a:t>Fourier Transformation</a:t>
                </a:r>
                <a:endParaRPr lang="zh-CN" altLang="en-US" b="1" dirty="0"/>
              </a:p>
            </p:txBody>
          </p:sp>
        </p:grpSp>
      </p:grpSp>
      <p:sp>
        <p:nvSpPr>
          <p:cNvPr id="14" name="灯片编号占位符 13">
            <a:extLst>
              <a:ext uri="{FF2B5EF4-FFF2-40B4-BE49-F238E27FC236}">
                <a16:creationId xmlns:a16="http://schemas.microsoft.com/office/drawing/2014/main" id="{0A7EBD67-6D67-516A-86FA-5AB6276293F8}"/>
              </a:ext>
            </a:extLst>
          </p:cNvPr>
          <p:cNvSpPr>
            <a:spLocks noGrp="1"/>
          </p:cNvSpPr>
          <p:nvPr>
            <p:ph type="sldNum" sz="quarter" idx="12"/>
          </p:nvPr>
        </p:nvSpPr>
        <p:spPr/>
        <p:txBody>
          <a:bodyPr/>
          <a:lstStyle/>
          <a:p>
            <a:pPr>
              <a:defRPr/>
            </a:pPr>
            <a:fld id="{5AC859E8-AF8D-4990-884F-ED8D15563C96}" type="slidenum">
              <a:rPr lang="zh-CN" altLang="en-US" smtClean="0"/>
              <a:pPr>
                <a:defRPr/>
              </a:pPr>
              <a:t>9</a:t>
            </a:fld>
            <a:endParaRPr lang="zh-CN" altLang="en-US" dirty="0"/>
          </a:p>
        </p:txBody>
      </p:sp>
      <p:sp>
        <p:nvSpPr>
          <p:cNvPr id="21" name="文本框 20">
            <a:extLst>
              <a:ext uri="{FF2B5EF4-FFF2-40B4-BE49-F238E27FC236}">
                <a16:creationId xmlns:a16="http://schemas.microsoft.com/office/drawing/2014/main" id="{19625C62-84D2-4AF5-EBDC-9E783C399976}"/>
              </a:ext>
            </a:extLst>
          </p:cNvPr>
          <p:cNvSpPr txBox="1"/>
          <p:nvPr/>
        </p:nvSpPr>
        <p:spPr>
          <a:xfrm>
            <a:off x="162703" y="5866214"/>
            <a:ext cx="2462534" cy="369332"/>
          </a:xfrm>
          <a:prstGeom prst="rect">
            <a:avLst/>
          </a:prstGeom>
          <a:noFill/>
        </p:spPr>
        <p:txBody>
          <a:bodyPr wrap="none" rtlCol="0">
            <a:spAutoFit/>
          </a:bodyPr>
          <a:lstStyle/>
          <a:p>
            <a:pPr marL="285750" indent="-285750">
              <a:buFont typeface="Arial" panose="020B0604020202020204" pitchFamily="34" charset="0"/>
              <a:buChar char="•"/>
            </a:pPr>
            <a:r>
              <a:rPr lang="en-US" altLang="zh-CN" b="1" dirty="0"/>
              <a:t>E-k transformation</a:t>
            </a:r>
            <a:endParaRPr lang="zh-CN" altLang="en-US" b="1" dirty="0"/>
          </a:p>
        </p:txBody>
      </p:sp>
      <p:sp>
        <p:nvSpPr>
          <p:cNvPr id="23" name="文本框 22">
            <a:extLst>
              <a:ext uri="{FF2B5EF4-FFF2-40B4-BE49-F238E27FC236}">
                <a16:creationId xmlns:a16="http://schemas.microsoft.com/office/drawing/2014/main" id="{C4509733-44F3-8AD5-C34B-96F16C8CFE9A}"/>
              </a:ext>
            </a:extLst>
          </p:cNvPr>
          <p:cNvSpPr txBox="1"/>
          <p:nvPr/>
        </p:nvSpPr>
        <p:spPr>
          <a:xfrm>
            <a:off x="4551392" y="5831412"/>
            <a:ext cx="2847254" cy="369332"/>
          </a:xfrm>
          <a:prstGeom prst="rect">
            <a:avLst/>
          </a:prstGeom>
          <a:noFill/>
        </p:spPr>
        <p:txBody>
          <a:bodyPr wrap="none" rtlCol="0">
            <a:spAutoFit/>
          </a:bodyPr>
          <a:lstStyle/>
          <a:p>
            <a:pPr marL="285750" indent="-285750">
              <a:buFont typeface="Arial" panose="020B0604020202020204" pitchFamily="34" charset="0"/>
              <a:buChar char="•"/>
            </a:pPr>
            <a:r>
              <a:rPr lang="en-US" altLang="zh-CN" b="1" dirty="0"/>
              <a:t>Fourier transformation</a:t>
            </a:r>
            <a:endParaRPr lang="zh-CN" altLang="en-US" b="1" dirty="0"/>
          </a:p>
        </p:txBody>
      </p:sp>
      <p:grpSp>
        <p:nvGrpSpPr>
          <p:cNvPr id="25" name="组合 1">
            <a:extLst>
              <a:ext uri="{FF2B5EF4-FFF2-40B4-BE49-F238E27FC236}">
                <a16:creationId xmlns:a16="http://schemas.microsoft.com/office/drawing/2014/main" id="{54075A67-F51F-088E-EF65-59C5B27CB26F}"/>
              </a:ext>
            </a:extLst>
          </p:cNvPr>
          <p:cNvGrpSpPr/>
          <p:nvPr/>
        </p:nvGrpSpPr>
        <p:grpSpPr bwMode="auto">
          <a:xfrm>
            <a:off x="171034" y="92755"/>
            <a:ext cx="4969196" cy="611187"/>
            <a:chOff x="297663" y="361898"/>
            <a:chExt cx="4967554" cy="611067"/>
          </a:xfrm>
        </p:grpSpPr>
        <p:sp>
          <p:nvSpPr>
            <p:cNvPr id="26" name="文本框 25">
              <a:extLst>
                <a:ext uri="{FF2B5EF4-FFF2-40B4-BE49-F238E27FC236}">
                  <a16:creationId xmlns:a16="http://schemas.microsoft.com/office/drawing/2014/main" id="{2DE3154D-A685-FA9C-65C8-94B56338E5A0}"/>
                </a:ext>
              </a:extLst>
            </p:cNvPr>
            <p:cNvSpPr txBox="1"/>
            <p:nvPr/>
          </p:nvSpPr>
          <p:spPr>
            <a:xfrm>
              <a:off x="342098" y="361898"/>
              <a:ext cx="4923119" cy="584660"/>
            </a:xfrm>
            <a:prstGeom prst="rect">
              <a:avLst/>
            </a:prstGeom>
            <a:noFill/>
          </p:spPr>
          <p:txBody>
            <a:bodyPr wrap="none">
              <a:spAutoFit/>
            </a:bodyPr>
            <a:lstStyle/>
            <a:p>
              <a:pPr eaLnBrk="1" fontAlgn="auto" hangingPunct="1">
                <a:spcBef>
                  <a:spcPts val="0"/>
                </a:spcBef>
                <a:spcAft>
                  <a:spcPts val="0"/>
                </a:spcAft>
                <a:defRPr/>
              </a:pPr>
              <a:r>
                <a:rPr lang="en-US" altLang="zh-CN" sz="3200" b="1" dirty="0">
                  <a:sym typeface="+mn-lt"/>
                </a:rPr>
                <a:t>X-ray Adsorption Spectra</a:t>
              </a:r>
              <a:endParaRPr lang="zh-CN" altLang="en-US" sz="3200" b="1" dirty="0">
                <a:sym typeface="+mn-lt"/>
              </a:endParaRPr>
            </a:p>
          </p:txBody>
        </p:sp>
        <p:cxnSp>
          <p:nvCxnSpPr>
            <p:cNvPr id="27" name="直接连接符 26">
              <a:extLst>
                <a:ext uri="{FF2B5EF4-FFF2-40B4-BE49-F238E27FC236}">
                  <a16:creationId xmlns:a16="http://schemas.microsoft.com/office/drawing/2014/main" id="{7C870D7A-D1E0-F35E-EFEF-F3312439AD9C}"/>
                </a:ext>
              </a:extLst>
            </p:cNvPr>
            <p:cNvCxnSpPr/>
            <p:nvPr/>
          </p:nvCxnSpPr>
          <p:spPr>
            <a:xfrm>
              <a:off x="297663" y="395228"/>
              <a:ext cx="0" cy="5777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942DF537-D87A-7E01-B8FF-6F327F7FE909}"/>
                  </a:ext>
                </a:extLst>
              </p:cNvPr>
              <p:cNvSpPr txBox="1"/>
              <p:nvPr/>
            </p:nvSpPr>
            <p:spPr>
              <a:xfrm>
                <a:off x="2559843" y="5716564"/>
                <a:ext cx="1855508" cy="592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e>
                          </m:rad>
                        </m:num>
                        <m:den>
                          <m:r>
                            <a:rPr lang="en-US" altLang="zh-CN" b="0" i="1" smtClean="0">
                              <a:latin typeface="Cambria Math" panose="02040503050406030204" pitchFamily="18" charset="0"/>
                              <a:ea typeface="Cambria Math" panose="02040503050406030204" pitchFamily="18" charset="0"/>
                            </a:rPr>
                            <m:t>ℏ</m:t>
                          </m:r>
                        </m:den>
                      </m:f>
                    </m:oMath>
                  </m:oMathPara>
                </a14:m>
                <a:endParaRPr lang="zh-CN" altLang="en-US" dirty="0"/>
              </a:p>
            </p:txBody>
          </p:sp>
        </mc:Choice>
        <mc:Fallback xmlns="">
          <p:sp>
            <p:nvSpPr>
              <p:cNvPr id="20" name="文本框 19">
                <a:extLst>
                  <a:ext uri="{FF2B5EF4-FFF2-40B4-BE49-F238E27FC236}">
                    <a16:creationId xmlns:a16="http://schemas.microsoft.com/office/drawing/2014/main" id="{942DF537-D87A-7E01-B8FF-6F327F7FE909}"/>
                  </a:ext>
                </a:extLst>
              </p:cNvPr>
              <p:cNvSpPr txBox="1">
                <a:spLocks noRot="1" noChangeAspect="1" noMove="1" noResize="1" noEditPoints="1" noAdjustHandles="1" noChangeArrowheads="1" noChangeShapeType="1" noTextEdit="1"/>
              </p:cNvSpPr>
              <p:nvPr/>
            </p:nvSpPr>
            <p:spPr>
              <a:xfrm>
                <a:off x="2559843" y="5716564"/>
                <a:ext cx="1855508" cy="59253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78C9363-FD64-7363-F5CA-D8031D214F44}"/>
                  </a:ext>
                </a:extLst>
              </p:cNvPr>
              <p:cNvSpPr txBox="1"/>
              <p:nvPr/>
            </p:nvSpPr>
            <p:spPr>
              <a:xfrm>
                <a:off x="7330091" y="5725067"/>
                <a:ext cx="4577150" cy="599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CN" altLang="en-US" i="1" smtClean="0">
                              <a:latin typeface="Cambria Math" panose="02040503050406030204" pitchFamily="18" charset="0"/>
                            </a:rPr>
                          </m:ctrlPr>
                        </m:accPr>
                        <m:e>
                          <m:r>
                            <a:rPr lang="zh-CN" altLang="en-US" i="1" smtClean="0">
                              <a:latin typeface="Cambria Math" panose="02040503050406030204" pitchFamily="18" charset="0"/>
                            </a:rPr>
                            <m:t>𝜒</m:t>
                          </m:r>
                        </m:e>
                      </m:acc>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𝑟</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𝐹𝑇</m:t>
                      </m:r>
                      <m:d>
                        <m:dPr>
                          <m:begChr m:val="["/>
                          <m:endChr m:val="]"/>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𝜒</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r>
                            <a:rPr lang="zh-CN" altLang="en-US" b="0" i="1" smtClean="0">
                              <a:latin typeface="Cambria Math" panose="02040503050406030204" pitchFamily="18" charset="0"/>
                            </a:rPr>
                            <m:t>𝜋</m:t>
                          </m:r>
                        </m:den>
                      </m:f>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0</m:t>
                          </m:r>
                        </m:sub>
                        <m:sup>
                          <m:r>
                            <a:rPr lang="en-US" altLang="zh-CN" b="0" i="1" smtClean="0">
                              <a:latin typeface="Cambria Math" panose="02040503050406030204" pitchFamily="18" charset="0"/>
                              <a:ea typeface="Cambria Math" panose="02040503050406030204" pitchFamily="18" charset="0"/>
                            </a:rPr>
                            <m:t>∞</m:t>
                          </m:r>
                        </m:sup>
                        <m:e>
                          <m:r>
                            <a:rPr lang="zh-CN" altLang="en-US" b="0" i="1" smtClean="0">
                              <a:latin typeface="Cambria Math" panose="02040503050406030204" pitchFamily="18" charset="0"/>
                            </a:rPr>
                            <m:t>𝜒</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r>
                            <a:rPr lang="en-US" altLang="zh-CN" b="0" i="1" smtClean="0">
                              <a:latin typeface="Cambria Math" panose="02040503050406030204" pitchFamily="18" charset="0"/>
                            </a:rPr>
                            <m:t>𝑊</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2</m:t>
                                  </m:r>
                                  <m:r>
                                    <a:rPr lang="en-US" altLang="zh-CN" b="0" i="1" smtClean="0">
                                      <a:latin typeface="Cambria Math" panose="02040503050406030204" pitchFamily="18" charset="0"/>
                                    </a:rPr>
                                    <m:t>𝑘𝑟</m:t>
                                  </m:r>
                                </m:e>
                              </m:d>
                            </m:sup>
                          </m:sSup>
                          <m:r>
                            <a:rPr lang="en-US" altLang="zh-CN" b="0" i="1" smtClean="0">
                              <a:latin typeface="Cambria Math" panose="02040503050406030204" pitchFamily="18" charset="0"/>
                            </a:rPr>
                            <m:t>𝑑𝑘</m:t>
                          </m:r>
                        </m:e>
                      </m:nary>
                    </m:oMath>
                  </m:oMathPara>
                </a14:m>
                <a:endParaRPr lang="zh-CN" altLang="en-US" dirty="0"/>
              </a:p>
            </p:txBody>
          </p:sp>
        </mc:Choice>
        <mc:Fallback xmlns="">
          <p:sp>
            <p:nvSpPr>
              <p:cNvPr id="28" name="文本框 27">
                <a:extLst>
                  <a:ext uri="{FF2B5EF4-FFF2-40B4-BE49-F238E27FC236}">
                    <a16:creationId xmlns:a16="http://schemas.microsoft.com/office/drawing/2014/main" id="{978C9363-FD64-7363-F5CA-D8031D214F44}"/>
                  </a:ext>
                </a:extLst>
              </p:cNvPr>
              <p:cNvSpPr txBox="1">
                <a:spLocks noRot="1" noChangeAspect="1" noMove="1" noResize="1" noEditPoints="1" noAdjustHandles="1" noChangeArrowheads="1" noChangeShapeType="1" noTextEdit="1"/>
              </p:cNvSpPr>
              <p:nvPr/>
            </p:nvSpPr>
            <p:spPr>
              <a:xfrm>
                <a:off x="7330091" y="5725067"/>
                <a:ext cx="4577150" cy="599331"/>
              </a:xfrm>
              <a:prstGeom prst="rect">
                <a:avLst/>
              </a:prstGeom>
              <a:blipFill>
                <a:blip r:embed="rId10"/>
                <a:stretch>
                  <a:fillRect b="-1020"/>
                </a:stretch>
              </a:blipFill>
            </p:spPr>
            <p:txBody>
              <a:bodyPr/>
              <a:lstStyle/>
              <a:p>
                <a:r>
                  <a:rPr lang="en-US">
                    <a:noFill/>
                  </a:rPr>
                  <a:t> </a:t>
                </a:r>
              </a:p>
            </p:txBody>
          </p:sp>
        </mc:Fallback>
      </mc:AlternateContent>
      <p:pic>
        <p:nvPicPr>
          <p:cNvPr id="3" name="图片 2">
            <a:extLst>
              <a:ext uri="{FF2B5EF4-FFF2-40B4-BE49-F238E27FC236}">
                <a16:creationId xmlns:a16="http://schemas.microsoft.com/office/drawing/2014/main" id="{EA2260A7-5365-908B-25E8-FB754ACCDE52}"/>
              </a:ext>
            </a:extLst>
          </p:cNvPr>
          <p:cNvPicPr>
            <a:picLocks noChangeAspect="1"/>
          </p:cNvPicPr>
          <p:nvPr/>
        </p:nvPicPr>
        <p:blipFill rotWithShape="1">
          <a:blip r:embed="rId11"/>
          <a:srcRect l="4279"/>
          <a:stretch/>
        </p:blipFill>
        <p:spPr>
          <a:xfrm>
            <a:off x="9329735" y="741570"/>
            <a:ext cx="1537879" cy="844593"/>
          </a:xfrm>
          <a:prstGeom prst="rect">
            <a:avLst/>
          </a:prstGeom>
        </p:spPr>
      </p:pic>
      <p:pic>
        <p:nvPicPr>
          <p:cNvPr id="5" name="图片 4">
            <a:extLst>
              <a:ext uri="{FF2B5EF4-FFF2-40B4-BE49-F238E27FC236}">
                <a16:creationId xmlns:a16="http://schemas.microsoft.com/office/drawing/2014/main" id="{AC193493-B20E-8EF5-98EB-B024C81F82FD}"/>
              </a:ext>
            </a:extLst>
          </p:cNvPr>
          <p:cNvPicPr>
            <a:picLocks noChangeAspect="1"/>
          </p:cNvPicPr>
          <p:nvPr/>
        </p:nvPicPr>
        <p:blipFill>
          <a:blip r:embed="rId12"/>
          <a:stretch>
            <a:fillRect/>
          </a:stretch>
        </p:blipFill>
        <p:spPr>
          <a:xfrm>
            <a:off x="9146118" y="2149828"/>
            <a:ext cx="1707818" cy="844593"/>
          </a:xfrm>
          <a:prstGeom prst="rect">
            <a:avLst/>
          </a:prstGeom>
        </p:spPr>
      </p:pic>
      <p:sp>
        <p:nvSpPr>
          <p:cNvPr id="17" name="文本框 16">
            <a:extLst>
              <a:ext uri="{FF2B5EF4-FFF2-40B4-BE49-F238E27FC236}">
                <a16:creationId xmlns:a16="http://schemas.microsoft.com/office/drawing/2014/main" id="{F7C58FBB-EB51-7C2A-FA6A-9CF5C07F5F4C}"/>
              </a:ext>
            </a:extLst>
          </p:cNvPr>
          <p:cNvSpPr txBox="1"/>
          <p:nvPr/>
        </p:nvSpPr>
        <p:spPr>
          <a:xfrm>
            <a:off x="9180678" y="1691481"/>
            <a:ext cx="3346516" cy="369332"/>
          </a:xfrm>
          <a:prstGeom prst="rect">
            <a:avLst/>
          </a:prstGeom>
          <a:noFill/>
        </p:spPr>
        <p:txBody>
          <a:bodyPr wrap="square" rtlCol="0">
            <a:spAutoFit/>
          </a:bodyPr>
          <a:lstStyle/>
          <a:p>
            <a:r>
              <a:rPr lang="en-US" altLang="zh-CN" b="1" dirty="0"/>
              <a:t>multiple-scattering induced</a:t>
            </a:r>
            <a:endParaRPr lang="zh-CN" altLang="en-US" b="1" dirty="0"/>
          </a:p>
        </p:txBody>
      </p:sp>
      <p:sp>
        <p:nvSpPr>
          <p:cNvPr id="18" name="文本框 17">
            <a:extLst>
              <a:ext uri="{FF2B5EF4-FFF2-40B4-BE49-F238E27FC236}">
                <a16:creationId xmlns:a16="http://schemas.microsoft.com/office/drawing/2014/main" id="{04D7D1B3-E0BA-1792-CD5B-0176C74AE1C8}"/>
              </a:ext>
            </a:extLst>
          </p:cNvPr>
          <p:cNvSpPr txBox="1"/>
          <p:nvPr/>
        </p:nvSpPr>
        <p:spPr>
          <a:xfrm>
            <a:off x="9146118" y="3013366"/>
            <a:ext cx="3346516" cy="369332"/>
          </a:xfrm>
          <a:prstGeom prst="rect">
            <a:avLst/>
          </a:prstGeom>
          <a:noFill/>
        </p:spPr>
        <p:txBody>
          <a:bodyPr wrap="square" rtlCol="0">
            <a:spAutoFit/>
          </a:bodyPr>
          <a:lstStyle/>
          <a:p>
            <a:r>
              <a:rPr lang="en-US" altLang="zh-CN" b="1" dirty="0"/>
              <a:t>single-scattering induced</a:t>
            </a:r>
            <a:endParaRPr lang="zh-CN" altLang="en-US" b="1" dirty="0"/>
          </a:p>
        </p:txBody>
      </p:sp>
      <p:grpSp>
        <p:nvGrpSpPr>
          <p:cNvPr id="6" name="组合 5">
            <a:extLst>
              <a:ext uri="{FF2B5EF4-FFF2-40B4-BE49-F238E27FC236}">
                <a16:creationId xmlns:a16="http://schemas.microsoft.com/office/drawing/2014/main" id="{7FDB32BC-4BC8-4A00-A8CD-5C2E408FC63A}"/>
              </a:ext>
            </a:extLst>
          </p:cNvPr>
          <p:cNvGrpSpPr/>
          <p:nvPr/>
        </p:nvGrpSpPr>
        <p:grpSpPr>
          <a:xfrm>
            <a:off x="4415351" y="784085"/>
            <a:ext cx="4778343" cy="2711877"/>
            <a:chOff x="-5755" y="3668517"/>
            <a:chExt cx="5172797" cy="2762636"/>
          </a:xfrm>
        </p:grpSpPr>
        <p:pic>
          <p:nvPicPr>
            <p:cNvPr id="30" name="图片 29">
              <a:extLst>
                <a:ext uri="{FF2B5EF4-FFF2-40B4-BE49-F238E27FC236}">
                  <a16:creationId xmlns:a16="http://schemas.microsoft.com/office/drawing/2014/main" id="{2EBBFB33-89B2-4C50-F418-4360630A0942}"/>
                </a:ext>
              </a:extLst>
            </p:cNvPr>
            <p:cNvPicPr>
              <a:picLocks noChangeAspect="1"/>
            </p:cNvPicPr>
            <p:nvPr/>
          </p:nvPicPr>
          <p:blipFill>
            <a:blip r:embed="rId13"/>
            <a:stretch>
              <a:fillRect/>
            </a:stretch>
          </p:blipFill>
          <p:spPr>
            <a:xfrm>
              <a:off x="-5755" y="3668517"/>
              <a:ext cx="5172797" cy="2762636"/>
            </a:xfrm>
            <a:prstGeom prst="rect">
              <a:avLst/>
            </a:prstGeom>
          </p:spPr>
        </p:pic>
        <p:cxnSp>
          <p:nvCxnSpPr>
            <p:cNvPr id="32" name="直接连接符 31">
              <a:extLst>
                <a:ext uri="{FF2B5EF4-FFF2-40B4-BE49-F238E27FC236}">
                  <a16:creationId xmlns:a16="http://schemas.microsoft.com/office/drawing/2014/main" id="{900E7029-15DC-98B2-3AB7-E9C952EF3CB7}"/>
                </a:ext>
              </a:extLst>
            </p:cNvPr>
            <p:cNvCxnSpPr/>
            <p:nvPr/>
          </p:nvCxnSpPr>
          <p:spPr>
            <a:xfrm>
              <a:off x="1747520" y="5009919"/>
              <a:ext cx="3098205" cy="0"/>
            </a:xfrm>
            <a:prstGeom prst="line">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C7246714-F073-5741-B475-7C587AC13DF9}"/>
                </a:ext>
              </a:extLst>
            </p:cNvPr>
            <p:cNvSpPr txBox="1"/>
            <p:nvPr/>
          </p:nvSpPr>
          <p:spPr>
            <a:xfrm>
              <a:off x="2994964" y="5037139"/>
              <a:ext cx="867266" cy="338554"/>
            </a:xfrm>
            <a:prstGeom prst="rect">
              <a:avLst/>
            </a:prstGeom>
            <a:noFill/>
          </p:spPr>
          <p:txBody>
            <a:bodyPr wrap="square" rtlCol="0">
              <a:spAutoFit/>
            </a:bodyPr>
            <a:lstStyle/>
            <a:p>
              <a:r>
                <a:rPr lang="en-US" altLang="zh-CN" sz="1600" b="1" dirty="0"/>
                <a:t>EXAFS</a:t>
              </a:r>
              <a:endParaRPr lang="zh-CN" altLang="en-US" sz="1600" b="1" dirty="0"/>
            </a:p>
          </p:txBody>
        </p:sp>
      </p:grpSp>
    </p:spTree>
    <p:extLst>
      <p:ext uri="{BB962C8B-B14F-4D97-AF65-F5344CB8AC3E}">
        <p14:creationId xmlns:p14="http://schemas.microsoft.com/office/powerpoint/2010/main" val="203343887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3311</TotalTime>
  <Words>1822</Words>
  <Application>Microsoft Office PowerPoint</Application>
  <PresentationFormat>宽屏</PresentationFormat>
  <Paragraphs>166</Paragraphs>
  <Slides>19</Slides>
  <Notes>9</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AdvOT2e364b11</vt:lpstr>
      <vt:lpstr>AdvOT2e364b11+fb</vt:lpstr>
      <vt:lpstr>AdvTT56ea2c23.B</vt:lpstr>
      <vt:lpstr>等线</vt:lpstr>
      <vt:lpstr>等线 Light</vt:lpstr>
      <vt:lpstr>微软雅黑</vt:lpstr>
      <vt:lpstr>Söhne</vt:lpstr>
      <vt:lpstr>STIXGeneral-Italic2</vt:lpstr>
      <vt:lpstr>STIXGeneral-Regular</vt:lpstr>
      <vt:lpstr>Whitney-Book</vt:lpstr>
      <vt:lpstr>Whitney-BookItalic</vt:lpstr>
      <vt:lpstr>Whitney-Semibold</vt:lpstr>
      <vt:lpstr>Arial</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全 文智</dc:creator>
  <cp:lastModifiedBy>WEI YI</cp:lastModifiedBy>
  <cp:revision>101</cp:revision>
  <dcterms:created xsi:type="dcterms:W3CDTF">2020-11-07T11:18:43Z</dcterms:created>
  <dcterms:modified xsi:type="dcterms:W3CDTF">2023-04-19T10:23:12Z</dcterms:modified>
</cp:coreProperties>
</file>